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555" r:id="rId3"/>
    <p:sldId id="556" r:id="rId4"/>
    <p:sldId id="557" r:id="rId5"/>
    <p:sldId id="558" r:id="rId6"/>
    <p:sldId id="56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65" d="100"/>
          <a:sy n="65" d="100"/>
        </p:scale>
        <p:origin x="4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DDF54-7496-4343-AA32-981560E8C15E}" type="datetimeFigureOut">
              <a:rPr kumimoji="1" lang="ja-JP" altLang="en-US" smtClean="0"/>
              <a:t>2024/7/25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282B9A-9842-47B7-8DEA-77B095CB9B24}" type="slidenum">
              <a:rPr kumimoji="1" lang="ja-JP" altLang="en-US" smtClean="0"/>
              <a:t>‹#›</a:t>
            </a:fld>
            <a:endParaRPr kumimoji="1" lang="ja-JP" altLang="en-US"/>
          </a:p>
        </p:txBody>
      </p:sp>
    </p:spTree>
    <p:extLst>
      <p:ext uri="{BB962C8B-B14F-4D97-AF65-F5344CB8AC3E}">
        <p14:creationId xmlns:p14="http://schemas.microsoft.com/office/powerpoint/2010/main" val="8060951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0" name="スライド イメージ プレースホルダー 1"/>
          <p:cNvSpPr>
            <a:spLocks noGrp="1" noRot="1" noChangeAspect="1"/>
          </p:cNvSpPr>
          <p:nvPr>
            <p:ph type="sldImg"/>
          </p:nvPr>
        </p:nvSpPr>
        <p:spPr>
          <a:xfrm>
            <a:off x="2913063" y="841375"/>
            <a:ext cx="4040187" cy="2273300"/>
          </a:xfrm>
        </p:spPr>
      </p:sp>
      <p:sp>
        <p:nvSpPr>
          <p:cNvPr id="1201"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2" name="スライド番号プレースホルダー 1">
            <a:extLst>
              <a:ext uri="{FF2B5EF4-FFF2-40B4-BE49-F238E27FC236}">
                <a16:creationId xmlns:a16="http://schemas.microsoft.com/office/drawing/2014/main" id="{70F0B3BE-51B0-E508-F75C-A87F5785BF69}"/>
              </a:ext>
            </a:extLst>
          </p:cNvPr>
          <p:cNvSpPr>
            <a:spLocks noGrp="1"/>
          </p:cNvSpPr>
          <p:nvPr>
            <p:ph type="sldNum" sz="quarter" idx="5"/>
          </p:nvPr>
        </p:nvSpPr>
        <p:spPr/>
        <p:txBody>
          <a:bodyPr/>
          <a:lstStyle/>
          <a:p>
            <a:fld id="{E73D9BB6-7644-447E-814B-FA7FD954C1E5}" type="slidenum">
              <a:rPr kumimoji="1" lang="ja-JP" altLang="en-US" smtClean="0"/>
              <a:t>1</a:t>
            </a:fld>
            <a:endParaRPr kumimoji="1" lang="ja-JP" altLang="en-US"/>
          </a:p>
        </p:txBody>
      </p:sp>
    </p:spTree>
    <p:extLst>
      <p:ext uri="{BB962C8B-B14F-4D97-AF65-F5344CB8AC3E}">
        <p14:creationId xmlns:p14="http://schemas.microsoft.com/office/powerpoint/2010/main" val="353613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0" name="スライド イメージ プレースホルダー 1"/>
          <p:cNvSpPr>
            <a:spLocks noGrp="1" noRot="1" noChangeAspect="1"/>
          </p:cNvSpPr>
          <p:nvPr>
            <p:ph type="sldImg"/>
          </p:nvPr>
        </p:nvSpPr>
        <p:spPr>
          <a:xfrm>
            <a:off x="407988" y="1231900"/>
            <a:ext cx="5919787" cy="3330575"/>
          </a:xfrm>
        </p:spPr>
      </p:sp>
      <p:sp>
        <p:nvSpPr>
          <p:cNvPr id="1881" name="ノート プレースホルダー 2"/>
          <p:cNvSpPr>
            <a:spLocks noGrp="1"/>
          </p:cNvSpPr>
          <p:nvPr>
            <p:ph type="body" idx="1"/>
          </p:nvPr>
        </p:nvSpPr>
        <p:spPr/>
        <p:txBody>
          <a:bodyPr/>
          <a:lstStyle/>
          <a:p>
            <a:r>
              <a:rPr lang="ja-JP" altLang="en-US" sz="1600" dirty="0">
                <a:latin typeface="BIZ UDPゴシック" panose="020B0400000000000000" pitchFamily="50" charset="-128"/>
                <a:ea typeface="BIZ UDPゴシック" panose="020B0400000000000000" pitchFamily="50" charset="-128"/>
              </a:rPr>
              <a:t>団体の受け入れ可能</a:t>
            </a:r>
            <a:r>
              <a:rPr kumimoji="1" lang="ja-JP" altLang="en-US" sz="1600" dirty="0">
                <a:latin typeface="BIZ UDPゴシック" panose="020B0400000000000000" pitchFamily="50" charset="-128"/>
                <a:ea typeface="BIZ UDPゴシック" panose="020B0400000000000000" pitchFamily="50" charset="-128"/>
              </a:rPr>
              <a:t>施設には限りがあるのですが、大口の団体様向けと小中規模団体様用にお薦め施設一覧を掲載しておきます。■</a:t>
            </a:r>
          </a:p>
        </p:txBody>
      </p:sp>
      <p:sp>
        <p:nvSpPr>
          <p:cNvPr id="1882" name="スライド番号プレースホルダー 3"/>
          <p:cNvSpPr>
            <a:spLocks noGrp="1"/>
          </p:cNvSpPr>
          <p:nvPr>
            <p:ph type="sldNum" sz="quarter" idx="5"/>
          </p:nvPr>
        </p:nvSpPr>
        <p:spPr/>
        <p:txBody>
          <a:bodyPr/>
          <a:lstStyle/>
          <a:p>
            <a:fld id="{E73D9BB6-7644-447E-814B-FA7FD954C1E5}" type="slidenum">
              <a:rPr kumimoji="1" lang="ja-JP" altLang="en-US" smtClean="0"/>
              <a:t>2</a:t>
            </a:fld>
            <a:endParaRPr kumimoji="1" lang="ja-JP" altLang="en-US"/>
          </a:p>
        </p:txBody>
      </p:sp>
    </p:spTree>
    <p:extLst>
      <p:ext uri="{BB962C8B-B14F-4D97-AF65-F5344CB8AC3E}">
        <p14:creationId xmlns:p14="http://schemas.microsoft.com/office/powerpoint/2010/main" val="1954363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0" name="スライド イメージ プレースホルダー 1"/>
          <p:cNvSpPr>
            <a:spLocks noGrp="1" noRot="1" noChangeAspect="1"/>
          </p:cNvSpPr>
          <p:nvPr>
            <p:ph type="sldImg"/>
          </p:nvPr>
        </p:nvSpPr>
        <p:spPr>
          <a:xfrm>
            <a:off x="407988" y="1231900"/>
            <a:ext cx="5919787" cy="3330575"/>
          </a:xfrm>
        </p:spPr>
      </p:sp>
      <p:sp>
        <p:nvSpPr>
          <p:cNvPr id="1881" name="ノート プレースホルダー 2"/>
          <p:cNvSpPr>
            <a:spLocks noGrp="1"/>
          </p:cNvSpPr>
          <p:nvPr>
            <p:ph type="body" idx="1"/>
          </p:nvPr>
        </p:nvSpPr>
        <p:spPr/>
        <p:txBody>
          <a:bodyPr/>
          <a:lstStyle/>
          <a:p>
            <a:r>
              <a:rPr kumimoji="1" lang="ja-JP" altLang="en-US" sz="1600" dirty="0">
                <a:latin typeface="BIZ UDPゴシック" panose="020B0400000000000000" pitchFamily="50" charset="-128"/>
                <a:ea typeface="BIZ UDPゴシック" panose="020B0400000000000000" pitchFamily="50" charset="-128"/>
              </a:rPr>
              <a:t>（詳細割愛）■</a:t>
            </a:r>
          </a:p>
        </p:txBody>
      </p:sp>
      <p:sp>
        <p:nvSpPr>
          <p:cNvPr id="1882" name="スライド番号プレースホルダー 3"/>
          <p:cNvSpPr>
            <a:spLocks noGrp="1"/>
          </p:cNvSpPr>
          <p:nvPr>
            <p:ph type="sldNum" sz="quarter" idx="5"/>
          </p:nvPr>
        </p:nvSpPr>
        <p:spPr/>
        <p:txBody>
          <a:bodyPr/>
          <a:lstStyle/>
          <a:p>
            <a:fld id="{E73D9BB6-7644-447E-814B-FA7FD954C1E5}" type="slidenum">
              <a:rPr kumimoji="1" lang="ja-JP" altLang="en-US" smtClean="0"/>
              <a:t>3</a:t>
            </a:fld>
            <a:endParaRPr kumimoji="1" lang="ja-JP" altLang="en-US"/>
          </a:p>
        </p:txBody>
      </p:sp>
    </p:spTree>
    <p:extLst>
      <p:ext uri="{BB962C8B-B14F-4D97-AF65-F5344CB8AC3E}">
        <p14:creationId xmlns:p14="http://schemas.microsoft.com/office/powerpoint/2010/main" val="687811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0" name="スライド イメージ プレースホルダー 1"/>
          <p:cNvSpPr>
            <a:spLocks noGrp="1" noRot="1" noChangeAspect="1"/>
          </p:cNvSpPr>
          <p:nvPr>
            <p:ph type="sldImg"/>
          </p:nvPr>
        </p:nvSpPr>
        <p:spPr>
          <a:xfrm>
            <a:off x="407988" y="1231900"/>
            <a:ext cx="5919787" cy="3330575"/>
          </a:xfrm>
        </p:spPr>
      </p:sp>
      <p:sp>
        <p:nvSpPr>
          <p:cNvPr id="1881" name="ノート プレースホルダー 2"/>
          <p:cNvSpPr>
            <a:spLocks noGrp="1"/>
          </p:cNvSpPr>
          <p:nvPr>
            <p:ph type="body" idx="1"/>
          </p:nvPr>
        </p:nvSpPr>
        <p:spPr/>
        <p:txBody>
          <a:bodyPr/>
          <a:lstStyle/>
          <a:p>
            <a:r>
              <a:rPr kumimoji="1" lang="ja-JP" altLang="en-US" sz="1600" dirty="0">
                <a:latin typeface="BIZ UDPゴシック" panose="020B0400000000000000" pitchFamily="50" charset="-128"/>
                <a:ea typeface="BIZ UDPゴシック" panose="020B0400000000000000" pitchFamily="50" charset="-128"/>
              </a:rPr>
              <a:t>（詳細割愛）■</a:t>
            </a:r>
          </a:p>
        </p:txBody>
      </p:sp>
      <p:sp>
        <p:nvSpPr>
          <p:cNvPr id="1882" name="スライド番号プレースホルダー 3"/>
          <p:cNvSpPr>
            <a:spLocks noGrp="1"/>
          </p:cNvSpPr>
          <p:nvPr>
            <p:ph type="sldNum" sz="quarter" idx="5"/>
          </p:nvPr>
        </p:nvSpPr>
        <p:spPr/>
        <p:txBody>
          <a:bodyPr/>
          <a:lstStyle/>
          <a:p>
            <a:fld id="{E73D9BB6-7644-447E-814B-FA7FD954C1E5}" type="slidenum">
              <a:rPr kumimoji="1" lang="ja-JP" altLang="en-US" smtClean="0"/>
              <a:t>4</a:t>
            </a:fld>
            <a:endParaRPr kumimoji="1" lang="ja-JP" altLang="en-US"/>
          </a:p>
        </p:txBody>
      </p:sp>
    </p:spTree>
    <p:extLst>
      <p:ext uri="{BB962C8B-B14F-4D97-AF65-F5344CB8AC3E}">
        <p14:creationId xmlns:p14="http://schemas.microsoft.com/office/powerpoint/2010/main" val="2321633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6D7E2-0970-AB28-C4EC-9B4922E54D3C}"/>
            </a:ext>
          </a:extLst>
        </p:cNvPr>
        <p:cNvGrpSpPr/>
        <p:nvPr/>
      </p:nvGrpSpPr>
      <p:grpSpPr>
        <a:xfrm>
          <a:off x="0" y="0"/>
          <a:ext cx="0" cy="0"/>
          <a:chOff x="0" y="0"/>
          <a:chExt cx="0" cy="0"/>
        </a:xfrm>
      </p:grpSpPr>
      <p:sp>
        <p:nvSpPr>
          <p:cNvPr id="1880" name="スライド イメージ プレースホルダー 1">
            <a:extLst>
              <a:ext uri="{FF2B5EF4-FFF2-40B4-BE49-F238E27FC236}">
                <a16:creationId xmlns:a16="http://schemas.microsoft.com/office/drawing/2014/main" id="{DB440410-7567-2064-3FB5-CDBBEF353D53}"/>
              </a:ext>
            </a:extLst>
          </p:cNvPr>
          <p:cNvSpPr>
            <a:spLocks noGrp="1" noRot="1" noChangeAspect="1"/>
          </p:cNvSpPr>
          <p:nvPr>
            <p:ph type="sldImg"/>
          </p:nvPr>
        </p:nvSpPr>
        <p:spPr>
          <a:xfrm>
            <a:off x="407988" y="1231900"/>
            <a:ext cx="5919787" cy="3330575"/>
          </a:xfrm>
        </p:spPr>
      </p:sp>
      <p:sp>
        <p:nvSpPr>
          <p:cNvPr id="1881" name="ノート プレースホルダー 2">
            <a:extLst>
              <a:ext uri="{FF2B5EF4-FFF2-40B4-BE49-F238E27FC236}">
                <a16:creationId xmlns:a16="http://schemas.microsoft.com/office/drawing/2014/main" id="{3C622AF2-1393-2ED9-0A36-EAF553C46E66}"/>
              </a:ext>
            </a:extLst>
          </p:cNvPr>
          <p:cNvSpPr>
            <a:spLocks noGrp="1"/>
          </p:cNvSpPr>
          <p:nvPr>
            <p:ph type="body" idx="1"/>
          </p:nvPr>
        </p:nvSpPr>
        <p:spPr/>
        <p:txBody>
          <a:bodyPr/>
          <a:lstStyle/>
          <a:p>
            <a:r>
              <a:rPr kumimoji="1" lang="ja-JP" altLang="en-US" sz="1600" dirty="0">
                <a:latin typeface="BIZ UDPゴシック" panose="020B0400000000000000" pitchFamily="50" charset="-128"/>
                <a:ea typeface="BIZ UDPゴシック" panose="020B0400000000000000" pitchFamily="50" charset="-128"/>
              </a:rPr>
              <a:t>（詳細割愛）■</a:t>
            </a:r>
          </a:p>
        </p:txBody>
      </p:sp>
      <p:sp>
        <p:nvSpPr>
          <p:cNvPr id="1882" name="スライド番号プレースホルダー 3">
            <a:extLst>
              <a:ext uri="{FF2B5EF4-FFF2-40B4-BE49-F238E27FC236}">
                <a16:creationId xmlns:a16="http://schemas.microsoft.com/office/drawing/2014/main" id="{AD957004-D6B4-7497-3BF6-99A26F54E823}"/>
              </a:ext>
            </a:extLst>
          </p:cNvPr>
          <p:cNvSpPr>
            <a:spLocks noGrp="1"/>
          </p:cNvSpPr>
          <p:nvPr>
            <p:ph type="sldNum" sz="quarter" idx="5"/>
          </p:nvPr>
        </p:nvSpPr>
        <p:spPr/>
        <p:txBody>
          <a:bodyPr/>
          <a:lstStyle/>
          <a:p>
            <a:fld id="{E73D9BB6-7644-447E-814B-FA7FD954C1E5}" type="slidenum">
              <a:rPr kumimoji="1" lang="ja-JP" altLang="en-US" smtClean="0"/>
              <a:t>5</a:t>
            </a:fld>
            <a:endParaRPr kumimoji="1" lang="ja-JP" altLang="en-US"/>
          </a:p>
        </p:txBody>
      </p:sp>
    </p:spTree>
    <p:extLst>
      <p:ext uri="{BB962C8B-B14F-4D97-AF65-F5344CB8AC3E}">
        <p14:creationId xmlns:p14="http://schemas.microsoft.com/office/powerpoint/2010/main" val="384389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0" name="スライド イメージ プレースホルダー 1"/>
          <p:cNvSpPr>
            <a:spLocks noGrp="1" noRot="1" noChangeAspect="1"/>
          </p:cNvSpPr>
          <p:nvPr>
            <p:ph type="sldImg"/>
          </p:nvPr>
        </p:nvSpPr>
        <p:spPr>
          <a:xfrm>
            <a:off x="2913063" y="841375"/>
            <a:ext cx="4040187" cy="2273300"/>
          </a:xfrm>
        </p:spPr>
      </p:sp>
      <p:sp>
        <p:nvSpPr>
          <p:cNvPr id="1201"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2" name="スライド番号プレースホルダー 1">
            <a:extLst>
              <a:ext uri="{FF2B5EF4-FFF2-40B4-BE49-F238E27FC236}">
                <a16:creationId xmlns:a16="http://schemas.microsoft.com/office/drawing/2014/main" id="{70F0B3BE-51B0-E508-F75C-A87F5785BF69}"/>
              </a:ext>
            </a:extLst>
          </p:cNvPr>
          <p:cNvSpPr>
            <a:spLocks noGrp="1"/>
          </p:cNvSpPr>
          <p:nvPr>
            <p:ph type="sldNum" sz="quarter" idx="5"/>
          </p:nvPr>
        </p:nvSpPr>
        <p:spPr/>
        <p:txBody>
          <a:bodyPr/>
          <a:lstStyle/>
          <a:p>
            <a:fld id="{E73D9BB6-7644-447E-814B-FA7FD954C1E5}" type="slidenum">
              <a:rPr kumimoji="1" lang="ja-JP" altLang="en-US" smtClean="0"/>
              <a:t>6</a:t>
            </a:fld>
            <a:endParaRPr kumimoji="1" lang="ja-JP" altLang="en-US"/>
          </a:p>
        </p:txBody>
      </p:sp>
    </p:spTree>
    <p:extLst>
      <p:ext uri="{BB962C8B-B14F-4D97-AF65-F5344CB8AC3E}">
        <p14:creationId xmlns:p14="http://schemas.microsoft.com/office/powerpoint/2010/main" val="257651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306013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1237089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3306801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タイトルとコンテンツ">
    <p:spTree>
      <p:nvGrpSpPr>
        <p:cNvPr id="1" name=""/>
        <p:cNvGrpSpPr/>
        <p:nvPr/>
      </p:nvGrpSpPr>
      <p:grpSpPr>
        <a:xfrm>
          <a:off x="0" y="0"/>
          <a:ext cx="0" cy="0"/>
          <a:chOff x="0" y="0"/>
          <a:chExt cx="0" cy="0"/>
        </a:xfrm>
      </p:grpSpPr>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17A95138-4907-4885-9FBE-6D4EC577FBEA}" type="datetime1">
              <a:rPr kumimoji="1" lang="ja-JP" altLang="en-US" smtClean="0"/>
              <a:t>2024/7/25</a:t>
            </a:fld>
            <a:endParaRPr kumimoji="1" lang="ja-JP" altLang="en-US"/>
          </a:p>
        </p:txBody>
      </p:sp>
      <p:sp>
        <p:nvSpPr>
          <p:cNvPr id="1040" name="Slide Number Placeholder 5"/>
          <p:cNvSpPr>
            <a:spLocks noGrp="1"/>
          </p:cNvSpPr>
          <p:nvPr>
            <p:ph type="sldNum" sz="quarter" idx="12"/>
          </p:nvPr>
        </p:nvSpPr>
        <p:spPr>
          <a:xfrm>
            <a:off x="3581402" y="6534677"/>
            <a:ext cx="2743200" cy="365125"/>
          </a:xfrm>
        </p:spPr>
        <p:txBody>
          <a:bodyPr/>
          <a:lstStyle>
            <a:lvl1pPr>
              <a:defRPr sz="1800"/>
            </a:lvl1pPr>
          </a:lstStyle>
          <a:p>
            <a:fld id="{6A70E845-0D8F-449C-90C5-9A89250B6867}" type="slidenum">
              <a:rPr lang="ja-JP" altLang="en-US" smtClean="0"/>
              <a:pPr/>
              <a:t>‹#›</a:t>
            </a:fld>
            <a:endParaRPr lang="ja-JP" altLang="en-US" dirty="0"/>
          </a:p>
        </p:txBody>
      </p:sp>
    </p:spTree>
    <p:extLst>
      <p:ext uri="{BB962C8B-B14F-4D97-AF65-F5344CB8AC3E}">
        <p14:creationId xmlns:p14="http://schemas.microsoft.com/office/powerpoint/2010/main" val="296988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193907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371602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402077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122365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57118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132377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2595498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6283A3-3FEE-41A1-8D16-443FFD28D00E}"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1118352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283A3-3FEE-41A1-8D16-443FFD28D00E}" type="datetimeFigureOut">
              <a:rPr kumimoji="1" lang="ja-JP" altLang="en-US" smtClean="0"/>
              <a:t>2024/7/25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A4633-38E0-4CE4-963E-6FCA99EA9F7E}" type="slidenum">
              <a:rPr kumimoji="1" lang="ja-JP" altLang="en-US" smtClean="0"/>
              <a:t>‹#›</a:t>
            </a:fld>
            <a:endParaRPr kumimoji="1" lang="ja-JP" altLang="en-US"/>
          </a:p>
        </p:txBody>
      </p:sp>
    </p:spTree>
    <p:extLst>
      <p:ext uri="{BB962C8B-B14F-4D97-AF65-F5344CB8AC3E}">
        <p14:creationId xmlns:p14="http://schemas.microsoft.com/office/powerpoint/2010/main" val="230675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hyperlink" Target="https://www.kanazawa-kankoukyoukai.or.jp/gourmet/detail_50068.html" TargetMode="External"/><Relationship Id="rId13" Type="http://schemas.openxmlformats.org/officeDocument/2006/relationships/hyperlink" Target="https://syugetsu.website/" TargetMode="External"/><Relationship Id="rId18" Type="http://schemas.openxmlformats.org/officeDocument/2006/relationships/hyperlink" Target="https://www.kanazawa-kankoukyoukai.or.jp/gourmet/detail_52055.html" TargetMode="External"/><Relationship Id="rId3" Type="http://schemas.openxmlformats.org/officeDocument/2006/relationships/hyperlink" Target="https://www.hotelkanazawa.co.jp/banquet-hall" TargetMode="External"/><Relationship Id="rId7" Type="http://schemas.openxmlformats.org/officeDocument/2006/relationships/hyperlink" Target="https://www.new-grand.co.jp/party" TargetMode="External"/><Relationship Id="rId12" Type="http://schemas.openxmlformats.org/officeDocument/2006/relationships/hyperlink" Target="https://www.kanazawa-kankoukyoukai.or.jp/gourmet/detail_50142.html" TargetMode="External"/><Relationship Id="rId17" Type="http://schemas.openxmlformats.org/officeDocument/2006/relationships/hyperlink" Target="https://www.kanazawakokusaihotel.co.jp/banquet/" TargetMode="External"/><Relationship Id="rId2" Type="http://schemas.openxmlformats.org/officeDocument/2006/relationships/notesSlide" Target="../notesSlides/notesSlide2.xml"/><Relationship Id="rId16" Type="http://schemas.openxmlformats.org/officeDocument/2006/relationships/hyperlink" Target="https://www.kanazawa-kankoukyoukai.or.jp/gourmet/detail_50108.html" TargetMode="External"/><Relationship Id="rId1" Type="http://schemas.openxmlformats.org/officeDocument/2006/relationships/slideLayout" Target="../slideLayouts/slideLayout12.xml"/><Relationship Id="rId6" Type="http://schemas.openxmlformats.org/officeDocument/2006/relationships/hyperlink" Target="https://www.anahikanazawasky.com/banquet/" TargetMode="External"/><Relationship Id="rId11" Type="http://schemas.openxmlformats.org/officeDocument/2006/relationships/hyperlink" Target="https://kanazawa.lagunaveil.com/" TargetMode="External"/><Relationship Id="rId5" Type="http://schemas.openxmlformats.org/officeDocument/2006/relationships/hyperlink" Target="https://www.anacrowneplaza-kanazawa.jp/meeting-event/" TargetMode="External"/><Relationship Id="rId15" Type="http://schemas.openxmlformats.org/officeDocument/2006/relationships/hyperlink" Target="https://www.kanazawa-kankoukyoukai.or.jp/gourmet/detail_50278.html" TargetMode="External"/><Relationship Id="rId10" Type="http://schemas.openxmlformats.org/officeDocument/2006/relationships/hyperlink" Target="https://www.1st-motors.gr.jp/lp/sakura-tei/" TargetMode="External"/><Relationship Id="rId4" Type="http://schemas.openxmlformats.org/officeDocument/2006/relationships/hyperlink" Target="https://www.hotelkanazawa.co.jp/tsuzumi" TargetMode="External"/><Relationship Id="rId9" Type="http://schemas.openxmlformats.org/officeDocument/2006/relationships/hyperlink" Target="https://www.kanazawa-kankoukyoukai.or.jp/gourmet/detail_50069.html" TargetMode="External"/><Relationship Id="rId14" Type="http://schemas.openxmlformats.org/officeDocument/2006/relationships/hyperlink" Target="https://www.kanazawa-kankoukyoukai.or.jp/gourmet/detail_50865.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kanazawa-kankoukyoukai.or.jp/gourmet/detail_50280.html" TargetMode="External"/><Relationship Id="rId13" Type="http://schemas.openxmlformats.org/officeDocument/2006/relationships/hyperlink" Target="https://r903600.gorp.jp/" TargetMode="External"/><Relationship Id="rId18" Type="http://schemas.openxmlformats.org/officeDocument/2006/relationships/hyperlink" Target="https://www.kaga-yasuke.com/" TargetMode="External"/><Relationship Id="rId3" Type="http://schemas.openxmlformats.org/officeDocument/2006/relationships/hyperlink" Target="https://www.chayaryokan.co.jp/banquet/meetingplace.php" TargetMode="External"/><Relationship Id="rId7" Type="http://schemas.openxmlformats.org/officeDocument/2006/relationships/hyperlink" Target="https://www.kanazawa-kankoukyoukai.or.jp/gourmet/detail_20029.html" TargetMode="External"/><Relationship Id="rId12" Type="http://schemas.openxmlformats.org/officeDocument/2006/relationships/hyperlink" Target="https://www.1st-motors.gr.jp/lp/totoya/" TargetMode="External"/><Relationship Id="rId17" Type="http://schemas.openxmlformats.org/officeDocument/2006/relationships/hyperlink" Target="https://www.kanazawa-kankoukyoukai.or.jp/gourmet/detail_52020.html" TargetMode="External"/><Relationship Id="rId2" Type="http://schemas.openxmlformats.org/officeDocument/2006/relationships/notesSlide" Target="../notesSlides/notesSlide3.xml"/><Relationship Id="rId16" Type="http://schemas.openxmlformats.org/officeDocument/2006/relationships/hyperlink" Target="https://tsukumo-kanazawa.owst.jp/" TargetMode="External"/><Relationship Id="rId20" Type="http://schemas.openxmlformats.org/officeDocument/2006/relationships/hyperlink" Target="https://www.kanazawa-kankoukyoukai.or.jp/gourmet/detail_52090.html" TargetMode="External"/><Relationship Id="rId1" Type="http://schemas.openxmlformats.org/officeDocument/2006/relationships/slideLayout" Target="../slideLayouts/slideLayout12.xml"/><Relationship Id="rId6" Type="http://schemas.openxmlformats.org/officeDocument/2006/relationships/hyperlink" Target="https://www.kanazawa-kankoukyoukai.or.jp/gourmet/detail_20010.html" TargetMode="External"/><Relationship Id="rId11" Type="http://schemas.openxmlformats.org/officeDocument/2006/relationships/hyperlink" Target="https://shikisai-kanazawaekimaeten.owst.jp/" TargetMode="External"/><Relationship Id="rId5" Type="http://schemas.openxmlformats.org/officeDocument/2006/relationships/hyperlink" Target="https://www.hacchouya.com/yoyakusoudan/ekimae/" TargetMode="External"/><Relationship Id="rId15" Type="http://schemas.openxmlformats.org/officeDocument/2006/relationships/hyperlink" Target="https://www.kanazawa-kankoukyoukai.or.jp/gourmet/detail_52037.html" TargetMode="External"/><Relationship Id="rId10" Type="http://schemas.openxmlformats.org/officeDocument/2006/relationships/hyperlink" Target="https://soroban.owst.jp/" TargetMode="External"/><Relationship Id="rId19" Type="http://schemas.openxmlformats.org/officeDocument/2006/relationships/hyperlink" Target="https://www.kanazawa-kankoukyoukai.or.jp/gourmet/detail_50477.html" TargetMode="External"/><Relationship Id="rId4" Type="http://schemas.openxmlformats.org/officeDocument/2006/relationships/hyperlink" Target="https://www.kanazawa-kankoukyoukai.or.jp/gourmet/detail_52034.html" TargetMode="External"/><Relationship Id="rId9" Type="http://schemas.openxmlformats.org/officeDocument/2006/relationships/hyperlink" Target="https://www.kanazawa-kankoukyoukai.or.jp/gourmet/detail_50851.html" TargetMode="External"/><Relationship Id="rId14" Type="http://schemas.openxmlformats.org/officeDocument/2006/relationships/hyperlink" Target="https://www.kanazawa-kankoukyoukai.or.jp/gourmet/detail_50281.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kanazawa-kankoukyoukai.or.jp/gourmet/detail_50243.html" TargetMode="External"/><Relationship Id="rId13" Type="http://schemas.openxmlformats.org/officeDocument/2006/relationships/hyperlink" Target="https://www.kaisen-hirai.com/kenrokuen.html" TargetMode="External"/><Relationship Id="rId18" Type="http://schemas.openxmlformats.org/officeDocument/2006/relationships/hyperlink" Target="https://www.kanazawa-kankoukyoukai.or.jp/gourmet/detail_52052.html" TargetMode="External"/><Relationship Id="rId3" Type="http://schemas.openxmlformats.org/officeDocument/2006/relationships/hyperlink" Target="https://tabelog.com/ishikawa/A1701/A170101/17000671/" TargetMode="External"/><Relationship Id="rId21" Type="http://schemas.openxmlformats.org/officeDocument/2006/relationships/hyperlink" Target="https://www.kanazawa-kankoukyoukai.or.jp/gourmet/detail_50237.html" TargetMode="External"/><Relationship Id="rId7" Type="http://schemas.openxmlformats.org/officeDocument/2006/relationships/hyperlink" Target="https://www.kanazawa-kankoukyoukai.or.jp/gourmet/detail_20003.html" TargetMode="External"/><Relationship Id="rId12" Type="http://schemas.openxmlformats.org/officeDocument/2006/relationships/hyperlink" Target="https://www.kkrhotelkanazawa.gr.jp/banquet/hakubaitei" TargetMode="External"/><Relationship Id="rId17" Type="http://schemas.openxmlformats.org/officeDocument/2006/relationships/hyperlink" Target="https://www.kanazawa-kankoukyoukai.or.jp/gourmet/detail_50518.html" TargetMode="External"/><Relationship Id="rId2" Type="http://schemas.openxmlformats.org/officeDocument/2006/relationships/notesSlide" Target="../notesSlides/notesSlide4.xml"/><Relationship Id="rId16" Type="http://schemas.openxmlformats.org/officeDocument/2006/relationships/hyperlink" Target="https://www.kanazawa-kankoukyoukai.or.jp/gourmet/detail_50093.html" TargetMode="External"/><Relationship Id="rId20" Type="http://schemas.openxmlformats.org/officeDocument/2006/relationships/hyperlink" Target="https://www.kanazawa-kankoukyoukai.or.jp/gourmet/detail_50262.html" TargetMode="External"/><Relationship Id="rId1" Type="http://schemas.openxmlformats.org/officeDocument/2006/relationships/slideLayout" Target="../slideLayouts/slideLayout12.xml"/><Relationship Id="rId6" Type="http://schemas.openxmlformats.org/officeDocument/2006/relationships/hyperlink" Target="https://www.kanazawa-kankoukyoukai.or.jp/gourmet/detail_20004.html" TargetMode="External"/><Relationship Id="rId11" Type="http://schemas.openxmlformats.org/officeDocument/2006/relationships/hyperlink" Target="https://r903100.gorp.jp/" TargetMode="External"/><Relationship Id="rId5" Type="http://schemas.openxmlformats.org/officeDocument/2006/relationships/hyperlink" Target="https://www.kanazawa-kankoukyoukai.or.jp/gourmet/detail_20026.html" TargetMode="External"/><Relationship Id="rId15" Type="http://schemas.openxmlformats.org/officeDocument/2006/relationships/hyperlink" Target="https://www.kanazawa-kankoukyoukai.or.jp/gourmet/detail_52104.html" TargetMode="External"/><Relationship Id="rId10" Type="http://schemas.openxmlformats.org/officeDocument/2006/relationships/hyperlink" Target="https://www.kanazawa-kankoukyoukai.or.jp/gourmet/detail_50193.html" TargetMode="External"/><Relationship Id="rId19" Type="http://schemas.openxmlformats.org/officeDocument/2006/relationships/hyperlink" Target="https://www.kanazawa-kankoukyoukai.or.jp/gourmet/detail_52116.html" TargetMode="External"/><Relationship Id="rId4" Type="http://schemas.openxmlformats.org/officeDocument/2006/relationships/hyperlink" Target="https://enishioumicho.gorp.jp/" TargetMode="External"/><Relationship Id="rId9" Type="http://schemas.openxmlformats.org/officeDocument/2006/relationships/hyperlink" Target="https://www.kanazawa-kankoukyoukai.or.jp/gourmet/detail_50850.html" TargetMode="External"/><Relationship Id="rId14" Type="http://schemas.openxmlformats.org/officeDocument/2006/relationships/hyperlink" Target="https://www.kanazawa-kankoukyoukai.or.jp/gourmet/detail_20043.htm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totozakura.owst.jp/" TargetMode="External"/><Relationship Id="rId13" Type="http://schemas.openxmlformats.org/officeDocument/2006/relationships/hyperlink" Target="https://www.kanazawa-kankoukyoukai.or.jp/gourmet/detail_52041.html" TargetMode="External"/><Relationship Id="rId18" Type="http://schemas.openxmlformats.org/officeDocument/2006/relationships/hyperlink" Target="https://www.kanazawa-kankoukyoukai.or.jp/gourmet/detail_50144.html" TargetMode="External"/><Relationship Id="rId3" Type="http://schemas.openxmlformats.org/officeDocument/2006/relationships/hyperlink" Target="https://www.kanazawa-kankoukyoukai.or.jp/gourmet/detail_50121.html" TargetMode="External"/><Relationship Id="rId7" Type="http://schemas.openxmlformats.org/officeDocument/2006/relationships/hyperlink" Target="https://www.kanazawa-kankoukyoukai.or.jp/gourmet/detail_20028.html" TargetMode="External"/><Relationship Id="rId12" Type="http://schemas.openxmlformats.org/officeDocument/2006/relationships/hyperlink" Target="https://www.kanazawa-kankoukyoukai.or.jp/gourmet/detail_52271.html" TargetMode="External"/><Relationship Id="rId17" Type="http://schemas.openxmlformats.org/officeDocument/2006/relationships/hyperlink" Target="https://www.kanazawa-kankoukyoukai.or.jp/gourmet/detail_52178.html" TargetMode="External"/><Relationship Id="rId2" Type="http://schemas.openxmlformats.org/officeDocument/2006/relationships/notesSlide" Target="../notesSlides/notesSlide5.xml"/><Relationship Id="rId16" Type="http://schemas.openxmlformats.org/officeDocument/2006/relationships/hyperlink" Target="https://www.kanazawa-kankoukyoukai.or.jp/gourmet/detail_50524.html" TargetMode="External"/><Relationship Id="rId20" Type="http://schemas.openxmlformats.org/officeDocument/2006/relationships/hyperlink" Target="https://www.gyoshoan.com/" TargetMode="External"/><Relationship Id="rId1" Type="http://schemas.openxmlformats.org/officeDocument/2006/relationships/slideLayout" Target="../slideLayouts/slideLayout12.xml"/><Relationship Id="rId6" Type="http://schemas.openxmlformats.org/officeDocument/2006/relationships/hyperlink" Target="https://www.kanazawa-kankoukyoukai.or.jp/gourmet/detail_50152.html" TargetMode="External"/><Relationship Id="rId11" Type="http://schemas.openxmlformats.org/officeDocument/2006/relationships/hyperlink" Target="https://www.kanazawa-kankoukyoukai.or.jp/gourmet/detail_50241.html" TargetMode="External"/><Relationship Id="rId5" Type="http://schemas.openxmlformats.org/officeDocument/2006/relationships/hyperlink" Target="https://nihonryouri-seigetsu.com/" TargetMode="External"/><Relationship Id="rId15" Type="http://schemas.openxmlformats.org/officeDocument/2006/relationships/hyperlink" Target="https://www.kanazawa-kankoukyoukai.or.jp/gourmet/detail_50526.html" TargetMode="External"/><Relationship Id="rId10" Type="http://schemas.openxmlformats.org/officeDocument/2006/relationships/hyperlink" Target="https://www.kanazawa-kankoukyoukai.or.jp/gourmet/detail_50277.html" TargetMode="External"/><Relationship Id="rId19" Type="http://schemas.openxmlformats.org/officeDocument/2006/relationships/hyperlink" Target="https://www.kanazawa-kankoukyoukai.or.jp/gourmet/detail_50230.html" TargetMode="External"/><Relationship Id="rId4" Type="http://schemas.openxmlformats.org/officeDocument/2006/relationships/hyperlink" Target="https://www.kanazawa-kankoukyoukai.or.jp/gourmet/detail_52059.html" TargetMode="External"/><Relationship Id="rId9" Type="http://schemas.openxmlformats.org/officeDocument/2006/relationships/hyperlink" Target="https://www.kanazawa-kankoukyoukai.or.jp/gourmet/detail_52047.html" TargetMode="External"/><Relationship Id="rId14" Type="http://schemas.openxmlformats.org/officeDocument/2006/relationships/hyperlink" Target="https://www.instagram.com/route_du_vin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bunkyo.or.jp/" TargetMode="External"/><Relationship Id="rId3" Type="http://schemas.openxmlformats.org/officeDocument/2006/relationships/hyperlink" Target="https://www4.city.kanazawa.lg.jp/shiminkouryukan/goriyoannai/15860.html" TargetMode="External"/><Relationship Id="rId7" Type="http://schemas.openxmlformats.org/officeDocument/2006/relationships/hyperlink" Target="https://kyouiku-kaikan.com/course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shiinoki-geihinkan.jp/howto/" TargetMode="External"/><Relationship Id="rId5" Type="http://schemas.openxmlformats.org/officeDocument/2006/relationships/hyperlink" Target="https://www.kagekiza.gr.jp/info/" TargetMode="External"/><Relationship Id="rId4" Type="http://schemas.openxmlformats.org/officeDocument/2006/relationships/hyperlink" Target="https://www4.city.kanazawa.lg.jp/soshikikarasagasu/shokogyoshinkoka/gyomuannai/1/2/6579.html" TargetMode="External"/><Relationship Id="rId9" Type="http://schemas.openxmlformats.org/officeDocument/2006/relationships/hyperlink" Target="https://www.mirai-nomachi.jp/facility/ren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8" name="グループ化 1157">
            <a:extLst>
              <a:ext uri="{FF2B5EF4-FFF2-40B4-BE49-F238E27FC236}">
                <a16:creationId xmlns:a16="http://schemas.microsoft.com/office/drawing/2014/main" id="{B9061765-5C04-A4F3-3AC9-653D67F31B06}"/>
              </a:ext>
            </a:extLst>
          </p:cNvPr>
          <p:cNvGrpSpPr/>
          <p:nvPr/>
        </p:nvGrpSpPr>
        <p:grpSpPr>
          <a:xfrm>
            <a:off x="253219" y="133165"/>
            <a:ext cx="11676184" cy="551198"/>
            <a:chOff x="203546" y="133164"/>
            <a:chExt cx="10032307" cy="551198"/>
          </a:xfrm>
        </p:grpSpPr>
        <p:sp>
          <p:nvSpPr>
            <p:cNvPr id="1159" name="正方形/長方形 1158">
              <a:extLst>
                <a:ext uri="{FF2B5EF4-FFF2-40B4-BE49-F238E27FC236}">
                  <a16:creationId xmlns:a16="http://schemas.microsoft.com/office/drawing/2014/main" id="{D11ECEA7-4905-9528-FFFF-3578362527BE}"/>
                </a:ext>
              </a:extLst>
            </p:cNvPr>
            <p:cNvSpPr/>
            <p:nvPr/>
          </p:nvSpPr>
          <p:spPr>
            <a:xfrm>
              <a:off x="203546" y="133164"/>
              <a:ext cx="10032307" cy="551198"/>
            </a:xfrm>
            <a:prstGeom prst="rect">
              <a:avLst/>
            </a:prstGeom>
            <a:solidFill>
              <a:srgbClr val="8E0000"/>
            </a:solidFill>
            <a:ln>
              <a:solidFill>
                <a:srgbClr val="E21B00"/>
              </a:solidFill>
              <a:prstDash val="sysDash"/>
            </a:ln>
          </p:spPr>
          <p:style>
            <a:lnRef idx="2">
              <a:schemeClr val="dk1">
                <a:shade val="50000"/>
              </a:schemeClr>
            </a:lnRef>
            <a:fillRef idx="1">
              <a:schemeClr val="dk1"/>
            </a:fillRef>
            <a:effectRef idx="0">
              <a:schemeClr val="dk1"/>
            </a:effectRef>
            <a:fontRef idx="minor">
              <a:schemeClr val="lt1"/>
            </a:fontRef>
          </p:style>
          <p:txBody>
            <a:bodyPr vertOverflow="overflow" horzOverflow="overflow" rtlCol="0" anchor="ctr"/>
            <a:lstStyle/>
            <a:p>
              <a:r>
                <a:rPr lang="ja-JP" altLang="en-US" b="1" dirty="0">
                  <a:solidFill>
                    <a:schemeClr val="accent4">
                      <a:lumMod val="40000"/>
                      <a:lumOff val="60000"/>
                    </a:schemeClr>
                  </a:solidFill>
                  <a:latin typeface="ＭＳ Ｐ明朝" panose="02020600040205080304" pitchFamily="18" charset="-128"/>
                  <a:ea typeface="ＭＳ Ｐ明朝" panose="02020600040205080304" pitchFamily="18" charset="-128"/>
                </a:rPr>
                <a:t>　　　</a:t>
              </a:r>
              <a:r>
                <a:rPr lang="en-US" altLang="ja-JP" b="1" dirty="0">
                  <a:solidFill>
                    <a:schemeClr val="accent4">
                      <a:lumMod val="40000"/>
                      <a:lumOff val="60000"/>
                    </a:schemeClr>
                  </a:solidFill>
                  <a:latin typeface="BIZ UDPゴシック" panose="020B0400000000000000" pitchFamily="50" charset="-128"/>
                  <a:ea typeface="BIZ UDPゴシック" panose="020B0400000000000000" pitchFamily="50" charset="-128"/>
                </a:rPr>
                <a:t>  </a:t>
              </a:r>
              <a:r>
                <a:rPr lang="ja-JP" altLang="en-US" sz="2400" b="1" dirty="0">
                  <a:solidFill>
                    <a:schemeClr val="accent4">
                      <a:lumMod val="40000"/>
                      <a:lumOff val="60000"/>
                    </a:schemeClr>
                  </a:solidFill>
                  <a:latin typeface="BIZ UDPゴシック" panose="020B0400000000000000" pitchFamily="50" charset="-128"/>
                  <a:ea typeface="BIZ UDPゴシック" panose="020B0400000000000000" pitchFamily="50" charset="-128"/>
                </a:rPr>
                <a:t>金沢市昼食施設　目次</a:t>
              </a:r>
            </a:p>
          </p:txBody>
        </p:sp>
        <p:grpSp>
          <p:nvGrpSpPr>
            <p:cNvPr id="1160" name="グループ化 23">
              <a:extLst>
                <a:ext uri="{FF2B5EF4-FFF2-40B4-BE49-F238E27FC236}">
                  <a16:creationId xmlns:a16="http://schemas.microsoft.com/office/drawing/2014/main" id="{76E7B75B-41C7-7CE5-DE96-BD833A16D1B7}"/>
                </a:ext>
              </a:extLst>
            </p:cNvPr>
            <p:cNvGrpSpPr/>
            <p:nvPr/>
          </p:nvGrpSpPr>
          <p:grpSpPr>
            <a:xfrm>
              <a:off x="380379" y="270045"/>
              <a:ext cx="337331" cy="369685"/>
              <a:chOff x="-1706169" y="6718286"/>
              <a:chExt cx="324656" cy="339710"/>
            </a:xfrm>
          </p:grpSpPr>
          <p:grpSp>
            <p:nvGrpSpPr>
              <p:cNvPr id="1161" name="グループ化 24">
                <a:extLst>
                  <a:ext uri="{FF2B5EF4-FFF2-40B4-BE49-F238E27FC236}">
                    <a16:creationId xmlns:a16="http://schemas.microsoft.com/office/drawing/2014/main" id="{2EC1DE84-353B-532A-E023-8EA776AEF9B1}"/>
                  </a:ext>
                </a:extLst>
              </p:cNvPr>
              <p:cNvGrpSpPr/>
              <p:nvPr/>
            </p:nvGrpSpPr>
            <p:grpSpPr>
              <a:xfrm>
                <a:off x="-1706169" y="6718286"/>
                <a:ext cx="324656" cy="240768"/>
                <a:chOff x="-3244684" y="3602624"/>
                <a:chExt cx="324656" cy="240768"/>
              </a:xfrm>
            </p:grpSpPr>
            <p:sp>
              <p:nvSpPr>
                <p:cNvPr id="1163" name="ひし形 26">
                  <a:extLst>
                    <a:ext uri="{FF2B5EF4-FFF2-40B4-BE49-F238E27FC236}">
                      <a16:creationId xmlns:a16="http://schemas.microsoft.com/office/drawing/2014/main" id="{30FCF48B-1610-C0D8-0815-E0B232698638}"/>
                    </a:ext>
                  </a:extLst>
                </p:cNvPr>
                <p:cNvSpPr/>
                <p:nvPr/>
              </p:nvSpPr>
              <p:spPr>
                <a:xfrm>
                  <a:off x="-3153269" y="3602624"/>
                  <a:ext cx="141826" cy="141826"/>
                </a:xfrm>
                <a:prstGeom prst="diamond">
                  <a:avLst/>
                </a:prstGeom>
                <a:solidFill>
                  <a:schemeClr val="bg1"/>
                </a:solidFill>
                <a:ln>
                  <a:solidFill>
                    <a:srgbClr val="E21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53914">
                    <a:defRPr/>
                  </a:pPr>
                  <a:endParaRPr lang="ja-JP" altLang="en-US" sz="697">
                    <a:solidFill>
                      <a:prstClr val="white"/>
                    </a:solidFill>
                    <a:latin typeface="Calibri" panose="020F0502020204030204"/>
                    <a:ea typeface="ＭＳ Ｐゴシック" panose="020B0600070205080204" pitchFamily="50" charset="-128"/>
                  </a:endParaRPr>
                </a:p>
              </p:txBody>
            </p:sp>
            <p:sp>
              <p:nvSpPr>
                <p:cNvPr id="1164" name="ひし形 27">
                  <a:extLst>
                    <a:ext uri="{FF2B5EF4-FFF2-40B4-BE49-F238E27FC236}">
                      <a16:creationId xmlns:a16="http://schemas.microsoft.com/office/drawing/2014/main" id="{1B35AB66-038C-201E-34DD-473552B3FB71}"/>
                    </a:ext>
                  </a:extLst>
                </p:cNvPr>
                <p:cNvSpPr/>
                <p:nvPr/>
              </p:nvSpPr>
              <p:spPr>
                <a:xfrm>
                  <a:off x="-3061854" y="3701566"/>
                  <a:ext cx="141826" cy="141826"/>
                </a:xfrm>
                <a:prstGeom prst="diamond">
                  <a:avLst/>
                </a:prstGeom>
                <a:solidFill>
                  <a:srgbClr val="FF5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53914">
                    <a:defRPr/>
                  </a:pPr>
                  <a:endParaRPr lang="ja-JP" altLang="en-US" sz="697">
                    <a:solidFill>
                      <a:prstClr val="white"/>
                    </a:solidFill>
                    <a:latin typeface="Calibri" panose="020F0502020204030204"/>
                    <a:ea typeface="ＭＳ Ｐゴシック" panose="020B0600070205080204" pitchFamily="50" charset="-128"/>
                  </a:endParaRPr>
                </a:p>
              </p:txBody>
            </p:sp>
            <p:sp>
              <p:nvSpPr>
                <p:cNvPr id="1165" name="ひし形 28">
                  <a:extLst>
                    <a:ext uri="{FF2B5EF4-FFF2-40B4-BE49-F238E27FC236}">
                      <a16:creationId xmlns:a16="http://schemas.microsoft.com/office/drawing/2014/main" id="{E448C386-0010-6607-0173-5017AE9007E6}"/>
                    </a:ext>
                  </a:extLst>
                </p:cNvPr>
                <p:cNvSpPr/>
                <p:nvPr/>
              </p:nvSpPr>
              <p:spPr>
                <a:xfrm>
                  <a:off x="-3244684" y="3701566"/>
                  <a:ext cx="141826" cy="141826"/>
                </a:xfrm>
                <a:prstGeom prst="diamond">
                  <a:avLst/>
                </a:prstGeom>
                <a:solidFill>
                  <a:srgbClr val="DAC1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53914">
                    <a:defRPr/>
                  </a:pPr>
                  <a:endParaRPr lang="ja-JP" altLang="en-US" sz="697">
                    <a:solidFill>
                      <a:prstClr val="white"/>
                    </a:solidFill>
                    <a:latin typeface="Calibri" panose="020F0502020204030204"/>
                    <a:ea typeface="ＭＳ Ｐゴシック" panose="020B0600070205080204" pitchFamily="50" charset="-128"/>
                  </a:endParaRPr>
                </a:p>
              </p:txBody>
            </p:sp>
          </p:grpSp>
          <p:sp>
            <p:nvSpPr>
              <p:cNvPr id="1162" name="ひし形 25">
                <a:extLst>
                  <a:ext uri="{FF2B5EF4-FFF2-40B4-BE49-F238E27FC236}">
                    <a16:creationId xmlns:a16="http://schemas.microsoft.com/office/drawing/2014/main" id="{29E66907-74F1-22C0-13BE-112C926B1FBD}"/>
                  </a:ext>
                </a:extLst>
              </p:cNvPr>
              <p:cNvSpPr/>
              <p:nvPr/>
            </p:nvSpPr>
            <p:spPr>
              <a:xfrm>
                <a:off x="-1614754" y="6916170"/>
                <a:ext cx="141826" cy="141826"/>
              </a:xfrm>
              <a:prstGeom prst="diamond">
                <a:avLst/>
              </a:prstGeom>
              <a:solidFill>
                <a:schemeClr val="bg1"/>
              </a:solidFill>
              <a:ln>
                <a:solidFill>
                  <a:srgbClr val="E21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53914">
                  <a:defRPr/>
                </a:pPr>
                <a:endParaRPr lang="ja-JP" altLang="en-US" sz="697" dirty="0">
                  <a:solidFill>
                    <a:prstClr val="white"/>
                  </a:solidFill>
                  <a:latin typeface="Calibri" panose="020F0502020204030204"/>
                  <a:ea typeface="ＭＳ Ｐゴシック" panose="020B0600070205080204" pitchFamily="50" charset="-128"/>
                </a:endParaRPr>
              </a:p>
            </p:txBody>
          </p:sp>
        </p:grpSp>
      </p:grpSp>
      <p:graphicFrame>
        <p:nvGraphicFramePr>
          <p:cNvPr id="2" name="表 1"/>
          <p:cNvGraphicFramePr>
            <a:graphicFrameLocks noGrp="1"/>
          </p:cNvGraphicFramePr>
          <p:nvPr>
            <p:extLst>
              <p:ext uri="{D42A27DB-BD31-4B8C-83A1-F6EECF244321}">
                <p14:modId xmlns:p14="http://schemas.microsoft.com/office/powerpoint/2010/main" val="2579935227"/>
              </p:ext>
            </p:extLst>
          </p:nvPr>
        </p:nvGraphicFramePr>
        <p:xfrm>
          <a:off x="1196919" y="838585"/>
          <a:ext cx="9445638" cy="3657562"/>
        </p:xfrm>
        <a:graphic>
          <a:graphicData uri="http://schemas.openxmlformats.org/drawingml/2006/table">
            <a:tbl>
              <a:tblPr firstRow="1" bandRow="1">
                <a:tableStyleId>{21E4AEA4-8DFA-4A89-87EB-49C32662AFE0}</a:tableStyleId>
              </a:tblPr>
              <a:tblGrid>
                <a:gridCol w="1475176">
                  <a:extLst>
                    <a:ext uri="{9D8B030D-6E8A-4147-A177-3AD203B41FA5}">
                      <a16:colId xmlns:a16="http://schemas.microsoft.com/office/drawing/2014/main" val="1334951677"/>
                    </a:ext>
                  </a:extLst>
                </a:gridCol>
                <a:gridCol w="7970462">
                  <a:extLst>
                    <a:ext uri="{9D8B030D-6E8A-4147-A177-3AD203B41FA5}">
                      <a16:colId xmlns:a16="http://schemas.microsoft.com/office/drawing/2014/main" val="2764612519"/>
                    </a:ext>
                  </a:extLst>
                </a:gridCol>
              </a:tblGrid>
              <a:tr h="483778">
                <a:tc>
                  <a:txBody>
                    <a:bodyPr/>
                    <a:lstStyle/>
                    <a:p>
                      <a:pPr algn="ctr"/>
                      <a:r>
                        <a:rPr kumimoji="1" lang="en-US" altLang="ja-JP" sz="1600" dirty="0">
                          <a:latin typeface="BIZ UDPゴシック" panose="020B0400000000000000" pitchFamily="50" charset="-128"/>
                          <a:ea typeface="BIZ UDPゴシック" panose="020B0400000000000000" pitchFamily="50" charset="-128"/>
                        </a:rPr>
                        <a:t>PAGE</a:t>
                      </a:r>
                      <a:endParaRPr kumimoji="1" lang="ja-JP" altLang="en-US" sz="1600" b="0" dirty="0">
                        <a:latin typeface="BIZ UDPゴシック" panose="020B0400000000000000" pitchFamily="50" charset="-128"/>
                        <a:ea typeface="BIZ UDPゴシック" panose="020B0400000000000000" pitchFamily="50" charset="-128"/>
                      </a:endParaRPr>
                    </a:p>
                  </a:txBody>
                  <a:tcPr anchor="ctr">
                    <a:solidFill>
                      <a:srgbClr val="5B9BD5"/>
                    </a:solidFill>
                  </a:tcPr>
                </a:tc>
                <a:tc>
                  <a:txBody>
                    <a:bodyPr/>
                    <a:lstStyle/>
                    <a:p>
                      <a:pPr algn="ctr"/>
                      <a:r>
                        <a:rPr kumimoji="1" lang="en-US" altLang="ja-JP" sz="1600" b="1" dirty="0">
                          <a:latin typeface="BIZ UDPゴシック" panose="020B0400000000000000" pitchFamily="50" charset="-128"/>
                          <a:ea typeface="BIZ UDPゴシック" panose="020B0400000000000000" pitchFamily="50" charset="-128"/>
                        </a:rPr>
                        <a:t>TOPICS</a:t>
                      </a:r>
                      <a:endParaRPr kumimoji="1" lang="ja-JP" altLang="en-US" sz="1600" b="0" dirty="0">
                        <a:latin typeface="BIZ UDPゴシック" panose="020B0400000000000000" pitchFamily="50" charset="-128"/>
                        <a:ea typeface="BIZ UDPゴシック" panose="020B0400000000000000" pitchFamily="50" charset="-128"/>
                      </a:endParaRPr>
                    </a:p>
                  </a:txBody>
                  <a:tcPr anchor="ctr">
                    <a:solidFill>
                      <a:srgbClr val="5B9BD5"/>
                    </a:solidFill>
                  </a:tcPr>
                </a:tc>
                <a:extLst>
                  <a:ext uri="{0D108BD9-81ED-4DB2-BD59-A6C34878D82A}">
                    <a16:rowId xmlns:a16="http://schemas.microsoft.com/office/drawing/2014/main" val="2543325896"/>
                  </a:ext>
                </a:extLst>
              </a:tr>
              <a:tr h="1061127">
                <a:tc>
                  <a:txBody>
                    <a:bodyPr/>
                    <a:lstStyle/>
                    <a:p>
                      <a:pPr algn="ctr"/>
                      <a:r>
                        <a:rPr kumimoji="1" lang="en-US" altLang="ja-JP" sz="2000" dirty="0">
                          <a:latin typeface="BIZ UDPゴシック" panose="020B0400000000000000" pitchFamily="50" charset="-128"/>
                          <a:ea typeface="BIZ UDPゴシック" panose="020B0400000000000000" pitchFamily="50" charset="-128"/>
                        </a:rPr>
                        <a:t>2</a:t>
                      </a:r>
                    </a:p>
                  </a:txBody>
                  <a:tcPr anchor="ctr">
                    <a:solidFill>
                      <a:srgbClr val="EAEFF7"/>
                    </a:solidFill>
                  </a:tcPr>
                </a:tc>
                <a:tc>
                  <a:txBody>
                    <a:bodyPr/>
                    <a:lstStyle/>
                    <a:p>
                      <a:r>
                        <a:rPr kumimoji="1" lang="ja-JP" altLang="en-US" sz="2000" u="sng" dirty="0">
                          <a:solidFill>
                            <a:srgbClr val="0070C0"/>
                          </a:solidFill>
                          <a:latin typeface="BIZ UDPゴシック" panose="020B0400000000000000" pitchFamily="50" charset="-128"/>
                          <a:ea typeface="BIZ UDPゴシック" panose="020B0400000000000000" pitchFamily="50" charset="-128"/>
                          <a:hlinkClick r:id="rId3" action="ppaction://hlinksldjump"/>
                        </a:rPr>
                        <a:t>大口規模　団体食事可能店舗</a:t>
                      </a:r>
                      <a:endParaRPr kumimoji="1" lang="en-US" altLang="ja-JP" sz="2000" u="sng" dirty="0">
                        <a:solidFill>
                          <a:srgbClr val="0070C0"/>
                        </a:solidFill>
                        <a:latin typeface="BIZ UDPゴシック" panose="020B0400000000000000" pitchFamily="50" charset="-128"/>
                        <a:ea typeface="BIZ UDPゴシック" panose="020B0400000000000000" pitchFamily="50" charset="-128"/>
                      </a:endParaRPr>
                    </a:p>
                  </a:txBody>
                  <a:tcPr anchor="ctr">
                    <a:solidFill>
                      <a:srgbClr val="EAEFF7"/>
                    </a:solidFill>
                  </a:tcPr>
                </a:tc>
                <a:extLst>
                  <a:ext uri="{0D108BD9-81ED-4DB2-BD59-A6C34878D82A}">
                    <a16:rowId xmlns:a16="http://schemas.microsoft.com/office/drawing/2014/main" val="154899466"/>
                  </a:ext>
                </a:extLst>
              </a:tr>
              <a:tr h="1061127">
                <a:tc>
                  <a:txBody>
                    <a:bodyPr/>
                    <a:lstStyle/>
                    <a:p>
                      <a:pPr algn="ctr"/>
                      <a:r>
                        <a:rPr kumimoji="1" lang="en-US" altLang="ja-JP" sz="2000" dirty="0">
                          <a:latin typeface="BIZ UDPゴシック" panose="020B0400000000000000" pitchFamily="50" charset="-128"/>
                          <a:ea typeface="BIZ UDPゴシック" panose="020B0400000000000000" pitchFamily="50" charset="-128"/>
                        </a:rPr>
                        <a:t>3-5</a:t>
                      </a:r>
                    </a:p>
                  </a:txBody>
                  <a:tcPr anchor="ctr">
                    <a:solidFill>
                      <a:srgbClr val="EAEFF7"/>
                    </a:solidFill>
                  </a:tcPr>
                </a:tc>
                <a:tc>
                  <a:txBody>
                    <a:bodyPr/>
                    <a:lstStyle/>
                    <a:p>
                      <a:r>
                        <a:rPr kumimoji="1" lang="ja-JP" altLang="en-US" sz="2000" u="sng" dirty="0">
                          <a:solidFill>
                            <a:srgbClr val="0070C0"/>
                          </a:solidFill>
                          <a:latin typeface="BIZ UDPゴシック" panose="020B0400000000000000" pitchFamily="50" charset="-128"/>
                          <a:ea typeface="BIZ UDPゴシック" panose="020B0400000000000000" pitchFamily="50" charset="-128"/>
                          <a:hlinkClick r:id="rId4" action="ppaction://hlinksldjump"/>
                        </a:rPr>
                        <a:t>小・中規模　団体食事可能店舗</a:t>
                      </a:r>
                      <a:endParaRPr kumimoji="1" lang="en-US" altLang="ja-JP" sz="2000" u="sng" dirty="0">
                        <a:solidFill>
                          <a:srgbClr val="0070C0"/>
                        </a:solidFill>
                        <a:latin typeface="BIZ UDPゴシック" panose="020B0400000000000000" pitchFamily="50" charset="-128"/>
                        <a:ea typeface="BIZ UDPゴシック" panose="020B0400000000000000" pitchFamily="50" charset="-128"/>
                      </a:endParaRPr>
                    </a:p>
                  </a:txBody>
                  <a:tcPr anchor="ctr">
                    <a:solidFill>
                      <a:srgbClr val="EAEFF7"/>
                    </a:solidFill>
                  </a:tcPr>
                </a:tc>
                <a:extLst>
                  <a:ext uri="{0D108BD9-81ED-4DB2-BD59-A6C34878D82A}">
                    <a16:rowId xmlns:a16="http://schemas.microsoft.com/office/drawing/2014/main" val="1081696998"/>
                  </a:ext>
                </a:extLst>
              </a:tr>
              <a:tr h="1051530">
                <a:tc>
                  <a:txBody>
                    <a:bodyPr/>
                    <a:lstStyle/>
                    <a:p>
                      <a:pPr algn="ctr"/>
                      <a:r>
                        <a:rPr kumimoji="1" lang="en-US" altLang="ja-JP" sz="2000" dirty="0">
                          <a:latin typeface="BIZ UDPゴシック" panose="020B0400000000000000" pitchFamily="50" charset="-128"/>
                          <a:ea typeface="BIZ UDPゴシック" panose="020B0400000000000000" pitchFamily="50" charset="-128"/>
                        </a:rPr>
                        <a:t>6</a:t>
                      </a:r>
                    </a:p>
                  </a:txBody>
                  <a:tcPr anchor="ctr">
                    <a:solidFill>
                      <a:srgbClr val="EAEFF7"/>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2000" u="sng" strike="noStrike" dirty="0">
                          <a:solidFill>
                            <a:srgbClr val="0070C0"/>
                          </a:solidFill>
                          <a:effectLst/>
                          <a:latin typeface="BIZ UDPゴシック" panose="020B0400000000000000" pitchFamily="50" charset="-128"/>
                          <a:ea typeface="BIZ UDPゴシック" panose="020B0400000000000000" pitchFamily="50" charset="-128"/>
                          <a:hlinkClick r:id="rId5" action="ppaction://hlinksldjump"/>
                        </a:rPr>
                        <a:t>雨の日でも大人数でお弁当が食べられる貸会場</a:t>
                      </a:r>
                      <a:endParaRPr lang="ja-JP" altLang="en-US" sz="2000" u="sng" strike="noStrike" dirty="0">
                        <a:solidFill>
                          <a:srgbClr val="0070C0"/>
                        </a:solidFill>
                        <a:effectLst/>
                        <a:latin typeface="BIZ UDPゴシック" panose="020B0400000000000000" pitchFamily="50" charset="-128"/>
                        <a:ea typeface="BIZ UDPゴシック" panose="020B0400000000000000" pitchFamily="50" charset="-128"/>
                      </a:endParaRPr>
                    </a:p>
                  </a:txBody>
                  <a:tcPr anchor="ctr">
                    <a:solidFill>
                      <a:srgbClr val="EAEFF7"/>
                    </a:solidFill>
                  </a:tcPr>
                </a:tc>
                <a:extLst>
                  <a:ext uri="{0D108BD9-81ED-4DB2-BD59-A6C34878D82A}">
                    <a16:rowId xmlns:a16="http://schemas.microsoft.com/office/drawing/2014/main" val="845409718"/>
                  </a:ext>
                </a:extLst>
              </a:tr>
            </a:tbl>
          </a:graphicData>
        </a:graphic>
      </p:graphicFrame>
      <p:sp>
        <p:nvSpPr>
          <p:cNvPr id="6" name="テキスト ボックス 55">
            <a:extLst>
              <a:ext uri="{FF2B5EF4-FFF2-40B4-BE49-F238E27FC236}">
                <a16:creationId xmlns:a16="http://schemas.microsoft.com/office/drawing/2014/main" id="{6C0AD875-4A40-3C22-7DFB-0AF886980F52}"/>
              </a:ext>
            </a:extLst>
          </p:cNvPr>
          <p:cNvSpPr txBox="1"/>
          <p:nvPr/>
        </p:nvSpPr>
        <p:spPr>
          <a:xfrm>
            <a:off x="9868355" y="224098"/>
            <a:ext cx="7267946" cy="369332"/>
          </a:xfrm>
          <a:prstGeom prst="rect">
            <a:avLst/>
          </a:prstGeom>
          <a:noFill/>
          <a:ln>
            <a:noFill/>
          </a:ln>
        </p:spPr>
        <p:txBody>
          <a:bodyPr wrap="square" rtlCol="0">
            <a:spAutoFit/>
          </a:bodyPr>
          <a:lstStyle/>
          <a:p>
            <a:r>
              <a:rPr lang="en-US" altLang="ja-JP" sz="1800" dirty="0">
                <a:solidFill>
                  <a:schemeClr val="bg1"/>
                </a:solidFill>
                <a:latin typeface="BIZ UDPゴシック" panose="020B0400000000000000" pitchFamily="50" charset="-128"/>
                <a:ea typeface="BIZ UDPゴシック" panose="020B0400000000000000" pitchFamily="50" charset="-128"/>
              </a:rPr>
              <a:t>2024.7</a:t>
            </a:r>
            <a:r>
              <a:rPr lang="ja-JP" altLang="en-US" sz="1800" dirty="0">
                <a:solidFill>
                  <a:schemeClr val="bg1"/>
                </a:solidFill>
                <a:latin typeface="BIZ UDPゴシック" panose="020B0400000000000000" pitchFamily="50" charset="-128"/>
                <a:ea typeface="BIZ UDPゴシック" panose="020B0400000000000000" pitchFamily="50" charset="-128"/>
              </a:rPr>
              <a:t>．</a:t>
            </a:r>
            <a:r>
              <a:rPr lang="en-US" altLang="ja-JP" sz="1800" dirty="0">
                <a:solidFill>
                  <a:schemeClr val="bg1"/>
                </a:solidFill>
                <a:latin typeface="BIZ UDPゴシック" panose="020B0400000000000000" pitchFamily="50" charset="-128"/>
                <a:ea typeface="BIZ UDPゴシック" panose="020B0400000000000000" pitchFamily="50" charset="-128"/>
              </a:rPr>
              <a:t>17</a:t>
            </a:r>
            <a:r>
              <a:rPr lang="ja-JP" altLang="en-US" sz="1800" dirty="0">
                <a:solidFill>
                  <a:schemeClr val="bg1"/>
                </a:solidFill>
                <a:latin typeface="BIZ UDPゴシック" panose="020B0400000000000000" pitchFamily="50" charset="-128"/>
                <a:ea typeface="BIZ UDPゴシック" panose="020B0400000000000000" pitchFamily="50" charset="-128"/>
              </a:rPr>
              <a:t>更新</a:t>
            </a:r>
            <a:endParaRPr lang="en-US" altLang="ja-JP" sz="1800" b="1" u="sng"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8585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 name="コンテンツ プレースホルダー 14"/>
          <p:cNvSpPr txBox="1"/>
          <p:nvPr/>
        </p:nvSpPr>
        <p:spPr>
          <a:xfrm>
            <a:off x="2834360" y="2698498"/>
            <a:ext cx="2780795" cy="288275"/>
          </a:xfrm>
          <a:prstGeom prst="rect">
            <a:avLst/>
          </a:prstGeom>
        </p:spPr>
        <p:txBody>
          <a:bodyPr vert="horz" lIns="51435" tIns="25717" rIns="51435" bIns="25717"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10000"/>
              </a:lnSpc>
              <a:buNone/>
            </a:pPr>
            <a:r>
              <a:rPr lang="ja-JP" altLang="en-US" sz="1119" dirty="0">
                <a:solidFill>
                  <a:schemeClr val="bg1"/>
                </a:solidFill>
                <a:latin typeface="HGPｺﾞｼｯｸE" panose="020B0900000000000000" pitchFamily="50" charset="-128"/>
                <a:ea typeface="HGPｺﾞｼｯｸE" panose="020B0900000000000000" pitchFamily="50" charset="-128"/>
                <a:cs typeface="メイリオ" panose="020B0604030504040204" pitchFamily="50" charset="-128"/>
              </a:rPr>
              <a:t>団体向け食事施設情報</a:t>
            </a:r>
          </a:p>
        </p:txBody>
      </p:sp>
      <p:graphicFrame>
        <p:nvGraphicFramePr>
          <p:cNvPr id="1868" name="表 5"/>
          <p:cNvGraphicFramePr>
            <a:graphicFrameLocks noGrp="1"/>
          </p:cNvGraphicFramePr>
          <p:nvPr>
            <p:extLst>
              <p:ext uri="{D42A27DB-BD31-4B8C-83A1-F6EECF244321}">
                <p14:modId xmlns:p14="http://schemas.microsoft.com/office/powerpoint/2010/main" val="3697202069"/>
              </p:ext>
            </p:extLst>
          </p:nvPr>
        </p:nvGraphicFramePr>
        <p:xfrm>
          <a:off x="140677" y="559329"/>
          <a:ext cx="11943470" cy="6166517"/>
        </p:xfrm>
        <a:graphic>
          <a:graphicData uri="http://schemas.openxmlformats.org/drawingml/2006/table">
            <a:tbl>
              <a:tblPr firstRow="1" bandRow="1">
                <a:tableStyleId>{00A15C55-8517-42AA-B614-E9B94910E393}</a:tableStyleId>
              </a:tblPr>
              <a:tblGrid>
                <a:gridCol w="1307147">
                  <a:extLst>
                    <a:ext uri="{9D8B030D-6E8A-4147-A177-3AD203B41FA5}">
                      <a16:colId xmlns:a16="http://schemas.microsoft.com/office/drawing/2014/main" val="3345901909"/>
                    </a:ext>
                  </a:extLst>
                </a:gridCol>
                <a:gridCol w="1092107">
                  <a:extLst>
                    <a:ext uri="{9D8B030D-6E8A-4147-A177-3AD203B41FA5}">
                      <a16:colId xmlns:a16="http://schemas.microsoft.com/office/drawing/2014/main" val="20000"/>
                    </a:ext>
                  </a:extLst>
                </a:gridCol>
                <a:gridCol w="2930585">
                  <a:extLst>
                    <a:ext uri="{9D8B030D-6E8A-4147-A177-3AD203B41FA5}">
                      <a16:colId xmlns:a16="http://schemas.microsoft.com/office/drawing/2014/main" val="20001"/>
                    </a:ext>
                  </a:extLst>
                </a:gridCol>
                <a:gridCol w="1854775">
                  <a:extLst>
                    <a:ext uri="{9D8B030D-6E8A-4147-A177-3AD203B41FA5}">
                      <a16:colId xmlns:a16="http://schemas.microsoft.com/office/drawing/2014/main" val="20003"/>
                    </a:ext>
                  </a:extLst>
                </a:gridCol>
                <a:gridCol w="2053954">
                  <a:extLst>
                    <a:ext uri="{9D8B030D-6E8A-4147-A177-3AD203B41FA5}">
                      <a16:colId xmlns:a16="http://schemas.microsoft.com/office/drawing/2014/main" val="20004"/>
                    </a:ext>
                  </a:extLst>
                </a:gridCol>
                <a:gridCol w="2704902">
                  <a:extLst>
                    <a:ext uri="{9D8B030D-6E8A-4147-A177-3AD203B41FA5}">
                      <a16:colId xmlns:a16="http://schemas.microsoft.com/office/drawing/2014/main" val="3687578276"/>
                    </a:ext>
                  </a:extLst>
                </a:gridCol>
              </a:tblGrid>
              <a:tr h="268219">
                <a:tc>
                  <a:txBody>
                    <a:bodyPr/>
                    <a:lstStyle/>
                    <a:p>
                      <a:pPr algn="ctr"/>
                      <a:r>
                        <a:rPr kumimoji="1" lang="ja-JP" altLang="en-US" sz="1000" dirty="0"/>
                        <a:t>エリア</a:t>
                      </a:r>
                      <a:endParaRPr kumimoji="1" lang="ja-JP" altLang="en-US" sz="10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000" dirty="0"/>
                        <a:t>メニュー内容</a:t>
                      </a:r>
                      <a:endParaRPr kumimoji="1" lang="en-US" altLang="ja-JP" sz="10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000" dirty="0"/>
                        <a:t>店　　名   </a:t>
                      </a:r>
                      <a:endParaRPr kumimoji="1" lang="ja-JP" altLang="en-US" sz="10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000" dirty="0"/>
                        <a:t>電話番号</a:t>
                      </a:r>
                      <a:endParaRPr kumimoji="1" lang="ja-JP" altLang="en-US" sz="10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000" dirty="0"/>
                        <a:t>受け入れ人数</a:t>
                      </a:r>
                      <a:endParaRPr kumimoji="1" lang="ja-JP" altLang="en-US" sz="10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endParaRPr kumimoji="1" lang="ja-JP" altLang="en-US" sz="1000" dirty="0">
                        <a:latin typeface="BIZ UDPゴシック" panose="020B0400000000000000" pitchFamily="50" charset="-128"/>
                        <a:ea typeface="BIZ UDPゴシック" panose="020B0400000000000000" pitchFamily="50" charset="-128"/>
                      </a:endParaRPr>
                    </a:p>
                  </a:txBody>
                  <a:tcPr marL="46986" marR="46986" marT="23494" marB="23494"/>
                </a:tc>
                <a:extLst>
                  <a:ext uri="{0D108BD9-81ED-4DB2-BD59-A6C34878D82A}">
                    <a16:rowId xmlns:a16="http://schemas.microsoft.com/office/drawing/2014/main" val="10000"/>
                  </a:ext>
                </a:extLst>
              </a:tr>
              <a:tr h="31633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金沢駅周辺</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洋   食</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hlinkClick r:id="rId3"/>
                        </a:rPr>
                        <a:t>ホテル金沢 </a:t>
                      </a:r>
                      <a:r>
                        <a:rPr kumimoji="1" lang="ja-JP" altLang="en-US" sz="1400" dirty="0">
                          <a:latin typeface="BIZ UDPゴシック" panose="020B0400000000000000" pitchFamily="50" charset="-128"/>
                          <a:ea typeface="BIZ UDPゴシック" panose="020B0400000000000000" pitchFamily="50" charset="-128"/>
                        </a:rPr>
                        <a:t>（宴会場）</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076-223-1111</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宴会場利用</a:t>
                      </a:r>
                      <a:r>
                        <a:rPr kumimoji="1" lang="en-US" altLang="ja-JP" sz="1200" dirty="0">
                          <a:latin typeface="BIZ UDPゴシック" panose="020B0400000000000000" pitchFamily="50" charset="-128"/>
                          <a:ea typeface="BIZ UDPゴシック" panose="020B0400000000000000" pitchFamily="50" charset="-128"/>
                        </a:rPr>
                        <a:t>200</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昼：</a:t>
                      </a:r>
                      <a:r>
                        <a:rPr kumimoji="1" lang="en-US" altLang="ja-JP" sz="1200" dirty="0">
                          <a:latin typeface="BIZ UDPゴシック" panose="020B0400000000000000" pitchFamily="50" charset="-128"/>
                          <a:ea typeface="BIZ UDPゴシック" panose="020B0400000000000000" pitchFamily="50" charset="-128"/>
                        </a:rPr>
                        <a:t>2,200</a:t>
                      </a:r>
                      <a:r>
                        <a:rPr kumimoji="1" lang="ja-JP" altLang="en-US" sz="1200" dirty="0">
                          <a:latin typeface="BIZ UDPゴシック" panose="020B0400000000000000" pitchFamily="50" charset="-128"/>
                          <a:ea typeface="BIZ UDPゴシック" panose="020B0400000000000000" pitchFamily="50" charset="-128"/>
                        </a:rPr>
                        <a:t>円～夜：</a:t>
                      </a:r>
                      <a:r>
                        <a:rPr kumimoji="1" lang="en-US" altLang="ja-JP" sz="1200" dirty="0">
                          <a:latin typeface="BIZ UDPゴシック" panose="020B0400000000000000" pitchFamily="50" charset="-128"/>
                          <a:ea typeface="BIZ UDPゴシック" panose="020B0400000000000000" pitchFamily="50" charset="-128"/>
                        </a:rPr>
                        <a:t>4,400</a:t>
                      </a:r>
                      <a:r>
                        <a:rPr kumimoji="1" lang="ja-JP" altLang="en-US" sz="1200" dirty="0">
                          <a:latin typeface="BIZ UDPゴシック" panose="020B0400000000000000" pitchFamily="50" charset="-128"/>
                          <a:ea typeface="BIZ UDPゴシック" panose="020B0400000000000000" pitchFamily="50" charset="-128"/>
                        </a:rPr>
                        <a:t>円～</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545379521"/>
                  </a:ext>
                </a:extLst>
              </a:tr>
              <a:tr h="49183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金沢駅周辺</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洋   食</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hlinkClick r:id="rId4"/>
                        </a:rPr>
                        <a:t>ホテル金沢 </a:t>
                      </a:r>
                      <a:r>
                        <a:rPr kumimoji="1" lang="en-US" altLang="ja-JP" sz="1400" dirty="0">
                          <a:latin typeface="BIZ UDPゴシック" panose="020B0400000000000000" pitchFamily="50" charset="-128"/>
                          <a:ea typeface="BIZ UDPゴシック" panose="020B0400000000000000" pitchFamily="50" charset="-128"/>
                          <a:hlinkClick r:id="rId4"/>
                        </a:rPr>
                        <a:t>DINING TSUZUMI</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076-223-1201</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名ほど（席数有）</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1324406942"/>
                  </a:ext>
                </a:extLst>
              </a:tr>
              <a:tr h="31633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金沢駅周辺</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洋   食　</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latin typeface="BIZ UDPゴシック" panose="020B0400000000000000" pitchFamily="50" charset="-128"/>
                          <a:ea typeface="BIZ UDPゴシック" panose="020B0400000000000000" pitchFamily="50" charset="-128"/>
                          <a:hlinkClick r:id="rId5"/>
                        </a:rPr>
                        <a:t>ANA</a:t>
                      </a:r>
                      <a:r>
                        <a:rPr kumimoji="1" lang="ja-JP" altLang="en-US" sz="1400" dirty="0">
                          <a:latin typeface="BIZ UDPゴシック" panose="020B0400000000000000" pitchFamily="50" charset="-128"/>
                          <a:ea typeface="BIZ UDPゴシック" panose="020B0400000000000000" pitchFamily="50" charset="-128"/>
                          <a:hlinkClick r:id="rId5"/>
                        </a:rPr>
                        <a:t>クラウンプラザホテル</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076-224-6111</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宴会場</a:t>
                      </a:r>
                      <a:r>
                        <a:rPr kumimoji="1" lang="en-US" altLang="ja-JP" sz="1200" dirty="0">
                          <a:latin typeface="BIZ UDPゴシック" panose="020B0400000000000000" pitchFamily="50" charset="-128"/>
                          <a:ea typeface="BIZ UDPゴシック" panose="020B0400000000000000" pitchFamily="50" charset="-128"/>
                        </a:rPr>
                        <a:t>400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昼：</a:t>
                      </a:r>
                      <a:r>
                        <a:rPr kumimoji="1" lang="en-US" altLang="ja-JP" sz="1200" dirty="0">
                          <a:latin typeface="BIZ UDPゴシック" panose="020B0400000000000000" pitchFamily="50" charset="-128"/>
                          <a:ea typeface="BIZ UDPゴシック" panose="020B0400000000000000" pitchFamily="50" charset="-128"/>
                        </a:rPr>
                        <a:t>5,500</a:t>
                      </a:r>
                      <a:r>
                        <a:rPr kumimoji="1" lang="ja-JP" altLang="en-US" sz="1200" dirty="0">
                          <a:latin typeface="BIZ UDPゴシック" panose="020B0400000000000000" pitchFamily="50" charset="-128"/>
                          <a:ea typeface="BIZ UDPゴシック" panose="020B0400000000000000" pitchFamily="50" charset="-128"/>
                        </a:rPr>
                        <a:t>円～</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3585317450"/>
                  </a:ext>
                </a:extLst>
              </a:tr>
              <a:tr h="31633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近江町市場</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洋   食　</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latin typeface="BIZ UDPゴシック" panose="020B0400000000000000" pitchFamily="50" charset="-128"/>
                          <a:ea typeface="BIZ UDPゴシック" panose="020B0400000000000000" pitchFamily="50" charset="-128"/>
                          <a:hlinkClick r:id="rId6"/>
                        </a:rPr>
                        <a:t>ANA</a:t>
                      </a:r>
                      <a:r>
                        <a:rPr kumimoji="1" lang="ja-JP" altLang="en-US" sz="1400" dirty="0">
                          <a:latin typeface="BIZ UDPゴシック" panose="020B0400000000000000" pitchFamily="50" charset="-128"/>
                          <a:ea typeface="BIZ UDPゴシック" panose="020B0400000000000000" pitchFamily="50" charset="-128"/>
                          <a:hlinkClick r:id="rId6"/>
                        </a:rPr>
                        <a:t>ホリディイン・スカイ</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宴会場利用</a:t>
                      </a:r>
                      <a:r>
                        <a:rPr kumimoji="1" lang="en-US" altLang="ja-JP" sz="1200" dirty="0">
                          <a:latin typeface="BIZ UDPゴシック" panose="020B0400000000000000" pitchFamily="50" charset="-128"/>
                          <a:ea typeface="BIZ UDPゴシック" panose="020B0400000000000000" pitchFamily="50" charset="-128"/>
                        </a:rPr>
                        <a:t>140</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昼</a:t>
                      </a:r>
                      <a:r>
                        <a:rPr kumimoji="1" lang="en-US" altLang="ja-JP" sz="1200" dirty="0">
                          <a:latin typeface="BIZ UDPゴシック" panose="020B0400000000000000" pitchFamily="50" charset="-128"/>
                          <a:ea typeface="BIZ UDPゴシック" panose="020B0400000000000000" pitchFamily="50" charset="-128"/>
                        </a:rPr>
                        <a:t>:3,300</a:t>
                      </a:r>
                      <a:r>
                        <a:rPr kumimoji="1" lang="ja-JP" altLang="en-US" sz="1200" dirty="0">
                          <a:latin typeface="BIZ UDPゴシック" panose="020B0400000000000000" pitchFamily="50" charset="-128"/>
                          <a:ea typeface="BIZ UDPゴシック" panose="020B0400000000000000" pitchFamily="50" charset="-128"/>
                        </a:rPr>
                        <a:t>円（税込）～</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2737105486"/>
                  </a:ext>
                </a:extLst>
              </a:tr>
              <a:tr h="27237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尾山神社前</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洋   食　</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hlinkClick r:id="rId7"/>
                        </a:rPr>
                        <a:t>金沢ニューグランドホテル</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076-223-1311</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宴会場利用</a:t>
                      </a:r>
                      <a:r>
                        <a:rPr kumimoji="1" lang="en-US" altLang="ja-JP" sz="1200" dirty="0">
                          <a:latin typeface="BIZ UDPゴシック" panose="020B0400000000000000" pitchFamily="50" charset="-128"/>
                          <a:ea typeface="BIZ UDPゴシック" panose="020B0400000000000000" pitchFamily="50" charset="-128"/>
                        </a:rPr>
                        <a:t>200</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昼：</a:t>
                      </a:r>
                      <a:r>
                        <a:rPr kumimoji="1" lang="en-US" altLang="ja-JP" sz="1200" dirty="0">
                          <a:latin typeface="BIZ UDPゴシック" panose="020B0400000000000000" pitchFamily="50" charset="-128"/>
                          <a:ea typeface="BIZ UDPゴシック" panose="020B0400000000000000" pitchFamily="50" charset="-128"/>
                        </a:rPr>
                        <a:t>4,400</a:t>
                      </a:r>
                      <a:r>
                        <a:rPr kumimoji="1" lang="ja-JP" altLang="en-US" sz="1200" dirty="0">
                          <a:latin typeface="BIZ UDPゴシック" panose="020B0400000000000000" pitchFamily="50" charset="-128"/>
                          <a:ea typeface="BIZ UDPゴシック" panose="020B0400000000000000" pitchFamily="50" charset="-128"/>
                        </a:rPr>
                        <a:t>円（税込）～</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1716735863"/>
                  </a:ext>
                </a:extLst>
              </a:tr>
              <a:tr h="29533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兼六園内</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　和   食</a:t>
                      </a:r>
                    </a:p>
                  </a:txBody>
                  <a:tcPr marL="51435" marR="51435" marT="25717" marB="25717" anchor="ctr"/>
                </a:tc>
                <a:tc>
                  <a:txBody>
                    <a:bodyPr/>
                    <a:lstStyle/>
                    <a:p>
                      <a:r>
                        <a:rPr kumimoji="1" lang="ja-JP" altLang="en-US" sz="1400" dirty="0">
                          <a:latin typeface="BIZ UDPゴシック" panose="020B0400000000000000" pitchFamily="50" charset="-128"/>
                          <a:ea typeface="BIZ UDPゴシック" panose="020B0400000000000000" pitchFamily="50" charset="-128"/>
                          <a:hlinkClick r:id="rId8"/>
                        </a:rPr>
                        <a:t>寄観亭</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兼六園内</a:t>
                      </a:r>
                      <a:r>
                        <a:rPr kumimoji="1" lang="en-US" altLang="ja-JP" sz="1400" dirty="0">
                          <a:latin typeface="BIZ UDPゴシック" panose="020B0400000000000000" pitchFamily="50" charset="-128"/>
                          <a:ea typeface="BIZ UDPゴシック" panose="020B0400000000000000" pitchFamily="50" charset="-128"/>
                        </a:rPr>
                        <a:t>)</a:t>
                      </a: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076-263-4710</a:t>
                      </a:r>
                      <a:endParaRPr kumimoji="1" lang="ja-JP" altLang="en-US"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120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1,320</a:t>
                      </a:r>
                      <a:r>
                        <a:rPr kumimoji="1" lang="ja-JP" altLang="en-US" sz="1200" dirty="0">
                          <a:latin typeface="BIZ UDPゴシック" panose="020B0400000000000000" pitchFamily="50" charset="-128"/>
                          <a:ea typeface="BIZ UDPゴシック" panose="020B0400000000000000" pitchFamily="50" charset="-128"/>
                        </a:rPr>
                        <a:t>円（税込）～</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2504707426"/>
                  </a:ext>
                </a:extLst>
              </a:tr>
              <a:tr h="316330">
                <a:tc>
                  <a:txBody>
                    <a:bodyPr/>
                    <a:lstStyle/>
                    <a:p>
                      <a:r>
                        <a:rPr kumimoji="1" lang="ja-JP" altLang="en-US" sz="1200" dirty="0">
                          <a:latin typeface="BIZ UDPゴシック" panose="020B0400000000000000" pitchFamily="50" charset="-128"/>
                          <a:ea typeface="BIZ UDPゴシック" panose="020B0400000000000000" pitchFamily="50" charset="-128"/>
                        </a:rPr>
                        <a:t>兼六園周辺</a:t>
                      </a:r>
                    </a:p>
                  </a:txBody>
                  <a:tcPr marL="51435" marR="51435" marT="25717" marB="25717"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和   食</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ja-JP" altLang="en-US" sz="1400" dirty="0">
                          <a:latin typeface="BIZ UDPゴシック" panose="020B0400000000000000" pitchFamily="50" charset="-128"/>
                          <a:ea typeface="BIZ UDPゴシック" panose="020B0400000000000000" pitchFamily="50" charset="-128"/>
                          <a:hlinkClick r:id="rId9"/>
                        </a:rPr>
                        <a:t>堤亭</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076-221-2387</a:t>
                      </a:r>
                      <a:endParaRPr kumimoji="1" lang="ja-JP" altLang="en-US"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120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1,320</a:t>
                      </a:r>
                      <a:r>
                        <a:rPr kumimoji="1" lang="ja-JP" altLang="en-US" sz="1200" dirty="0">
                          <a:latin typeface="BIZ UDPゴシック" panose="020B0400000000000000" pitchFamily="50" charset="-128"/>
                          <a:ea typeface="BIZ UDPゴシック" panose="020B0400000000000000" pitchFamily="50" charset="-128"/>
                        </a:rPr>
                        <a:t>円（税込）～</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10002"/>
                  </a:ext>
                </a:extLst>
              </a:tr>
              <a:tr h="47736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兼六園周辺</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  和　 食</a:t>
                      </a:r>
                    </a:p>
                  </a:txBody>
                  <a:tcPr marL="51435" marR="51435" marT="25717" marB="25717" anchor="ctr"/>
                </a:tc>
                <a:tc>
                  <a:txBody>
                    <a:bodyPr/>
                    <a:lstStyle/>
                    <a:p>
                      <a:r>
                        <a:rPr kumimoji="1" lang="ja-JP" altLang="en-US" sz="1400" dirty="0">
                          <a:latin typeface="BIZ UDPゴシック" panose="020B0400000000000000" pitchFamily="50" charset="-128"/>
                          <a:ea typeface="BIZ UDPゴシック" panose="020B0400000000000000" pitchFamily="50" charset="-128"/>
                          <a:hlinkClick r:id="rId10"/>
                        </a:rPr>
                        <a:t>さくら亭</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076-264-8739</a:t>
                      </a:r>
                      <a:endParaRPr kumimoji="1" lang="ja-JP" altLang="en-US"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120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最大部屋で</a:t>
                      </a:r>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3,000</a:t>
                      </a:r>
                      <a:r>
                        <a:rPr kumimoji="1" lang="ja-JP" altLang="en-US" sz="1200" dirty="0">
                          <a:latin typeface="BIZ UDPゴシック" panose="020B0400000000000000" pitchFamily="50" charset="-128"/>
                          <a:ea typeface="BIZ UDPゴシック" panose="020B0400000000000000" pitchFamily="50" charset="-128"/>
                        </a:rPr>
                        <a:t>円（税込）～</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10004"/>
                  </a:ext>
                </a:extLst>
              </a:tr>
              <a:tr h="49183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兼六園周辺</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洋   食</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hlinkClick r:id="rId11"/>
                        </a:rPr>
                        <a:t>ラグナヴェール金沢</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（兼六園下、結婚式場）</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080-3392-1455</a:t>
                      </a:r>
                    </a:p>
                    <a:p>
                      <a:r>
                        <a:rPr kumimoji="1" lang="ja-JP" altLang="en-US" sz="1200" dirty="0">
                          <a:latin typeface="BIZ UDPゴシック" panose="020B0400000000000000" pitchFamily="50" charset="-128"/>
                          <a:ea typeface="BIZ UDPゴシック" panose="020B0400000000000000" pitchFamily="50" charset="-128"/>
                        </a:rPr>
                        <a:t>（マエ様）</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150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6,600</a:t>
                      </a:r>
                      <a:r>
                        <a:rPr kumimoji="1" lang="ja-JP" altLang="en-US" sz="1200" dirty="0">
                          <a:latin typeface="BIZ UDPゴシック" panose="020B0400000000000000" pitchFamily="50" charset="-128"/>
                          <a:ea typeface="BIZ UDPゴシック" panose="020B0400000000000000" pitchFamily="50" charset="-128"/>
                        </a:rPr>
                        <a:t>円（</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時間・会場費込・飲み放題込）</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723815017"/>
                  </a:ext>
                </a:extLst>
              </a:tr>
              <a:tr h="31865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橋場町</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 和　 食</a:t>
                      </a:r>
                    </a:p>
                  </a:txBody>
                  <a:tcPr marL="51435" marR="51435" marT="25717" marB="25717" anchor="ctr"/>
                </a:tc>
                <a:tc>
                  <a:txBody>
                    <a:bodyPr/>
                    <a:lstStyle/>
                    <a:p>
                      <a:pPr marL="0" marR="0" lvl="0" indent="0" algn="l" defTabSz="783001"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latin typeface="BIZ UDPゴシック" panose="020B0400000000000000" pitchFamily="50" charset="-128"/>
                          <a:ea typeface="BIZ UDPゴシック" panose="020B0400000000000000" pitchFamily="50" charset="-128"/>
                          <a:hlinkClick r:id="rId12"/>
                        </a:rPr>
                        <a:t>金城</a:t>
                      </a:r>
                      <a:r>
                        <a:rPr kumimoji="1" lang="ja-JP" altLang="en-US" sz="1400" b="1" kern="1200" dirty="0">
                          <a:solidFill>
                            <a:schemeClr val="accent1"/>
                          </a:solidFill>
                          <a:effectLst/>
                          <a:latin typeface="BIZ UDPゴシック" panose="020B0400000000000000" pitchFamily="50" charset="-128"/>
                          <a:ea typeface="BIZ UDPゴシック" panose="020B0400000000000000" pitchFamily="50" charset="-128"/>
                          <a:hlinkClick r:id="rId12"/>
                        </a:rPr>
                        <a:t>樓</a:t>
                      </a:r>
                      <a:endParaRPr kumimoji="1" lang="ja-JP" altLang="en-US" sz="1400" b="1" i="0" kern="1200" dirty="0">
                        <a:solidFill>
                          <a:schemeClr val="accent1"/>
                        </a:solidFill>
                        <a:effectLst/>
                        <a:latin typeface="BIZ UDPゴシック" panose="020B0400000000000000" pitchFamily="50" charset="-128"/>
                        <a:ea typeface="BIZ UDPゴシック" panose="020B0400000000000000" pitchFamily="50" charset="-128"/>
                        <a:cs typeface="+mn-cs"/>
                      </a:endParaRPr>
                    </a:p>
                  </a:txBody>
                  <a:tcPr marL="51435" marR="51435" marT="25717" marB="25717"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120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弁当：</a:t>
                      </a:r>
                      <a:r>
                        <a:rPr kumimoji="1" lang="en-US" altLang="ja-JP" sz="1200" dirty="0">
                          <a:latin typeface="BIZ UDPゴシック" panose="020B0400000000000000" pitchFamily="50" charset="-128"/>
                          <a:ea typeface="BIZ UDPゴシック" panose="020B0400000000000000" pitchFamily="50" charset="-128"/>
                        </a:rPr>
                        <a:t>5,500</a:t>
                      </a:r>
                      <a:r>
                        <a:rPr kumimoji="1" lang="ja-JP" altLang="en-US" sz="1200" dirty="0">
                          <a:latin typeface="BIZ UDPゴシック" panose="020B0400000000000000" pitchFamily="50" charset="-128"/>
                          <a:ea typeface="BIZ UDPゴシック" panose="020B0400000000000000" pitchFamily="50" charset="-128"/>
                        </a:rPr>
                        <a:t>円～</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施設代</a:t>
                      </a:r>
                      <a:r>
                        <a:rPr kumimoji="1" lang="en-US" altLang="ja-JP" sz="1200" dirty="0">
                          <a:latin typeface="BIZ UDPゴシック" panose="020B0400000000000000" pitchFamily="50" charset="-128"/>
                          <a:ea typeface="BIZ UDPゴシック" panose="020B0400000000000000" pitchFamily="50" charset="-128"/>
                        </a:rPr>
                        <a:t>)</a:t>
                      </a:r>
                    </a:p>
                  </a:txBody>
                  <a:tcPr marL="51435" marR="51435" marT="25717" marB="25717" anchor="ctr"/>
                </a:tc>
                <a:extLst>
                  <a:ext uri="{0D108BD9-81ED-4DB2-BD59-A6C34878D82A}">
                    <a16:rowId xmlns:a16="http://schemas.microsoft.com/office/drawing/2014/main" val="2042210064"/>
                  </a:ext>
                </a:extLst>
              </a:tr>
              <a:tr h="31727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東山</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　和   食</a:t>
                      </a:r>
                    </a:p>
                  </a:txBody>
                  <a:tcPr marL="51435" marR="51435" marT="25717" marB="25717" anchor="ctr"/>
                </a:tc>
                <a:tc>
                  <a:txBody>
                    <a:bodyPr/>
                    <a:lstStyle/>
                    <a:p>
                      <a:r>
                        <a:rPr kumimoji="1" lang="ja-JP" altLang="en-US" sz="1400" dirty="0">
                          <a:latin typeface="BIZ UDPゴシック" panose="020B0400000000000000" pitchFamily="50" charset="-128"/>
                          <a:ea typeface="BIZ UDPゴシック" panose="020B0400000000000000" pitchFamily="50" charset="-128"/>
                          <a:hlinkClick r:id="rId13"/>
                        </a:rPr>
                        <a:t>加賀料理 秋月</a:t>
                      </a:r>
                      <a:r>
                        <a:rPr kumimoji="1" lang="ja-JP" altLang="en-US" sz="1400" dirty="0">
                          <a:latin typeface="BIZ UDPゴシック" panose="020B0400000000000000" pitchFamily="50" charset="-128"/>
                          <a:ea typeface="BIZ UDPゴシック" panose="020B0400000000000000" pitchFamily="50" charset="-128"/>
                        </a:rPr>
                        <a:t>（しゅうげつ</a:t>
                      </a:r>
                      <a:r>
                        <a:rPr kumimoji="1" lang="en-US" altLang="ja-JP" sz="1400" dirty="0">
                          <a:latin typeface="BIZ UDPゴシック" panose="020B0400000000000000" pitchFamily="50" charset="-128"/>
                          <a:ea typeface="BIZ UDPゴシック" panose="020B0400000000000000" pitchFamily="50" charset="-128"/>
                        </a:rPr>
                        <a:t>)</a:t>
                      </a: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076-251-5533</a:t>
                      </a:r>
                      <a:endParaRPr kumimoji="1" lang="ja-JP" altLang="en-US"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70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3,025</a:t>
                      </a:r>
                      <a:r>
                        <a:rPr kumimoji="1" lang="ja-JP" altLang="en-US" sz="1200" dirty="0">
                          <a:latin typeface="BIZ UDPゴシック" panose="020B0400000000000000" pitchFamily="50" charset="-128"/>
                          <a:ea typeface="BIZ UDPゴシック" panose="020B0400000000000000" pitchFamily="50" charset="-128"/>
                        </a:rPr>
                        <a:t>円（税込）～</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10006"/>
                  </a:ext>
                </a:extLst>
              </a:tr>
              <a:tr h="33469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東山</a:t>
                      </a:r>
                    </a:p>
                  </a:txBody>
                  <a:tcPr marL="51435" marR="51435" marT="25717" marB="25717"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和   食</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ja-JP" altLang="en-US" sz="1400" dirty="0">
                          <a:latin typeface="BIZ UDPゴシック" panose="020B0400000000000000" pitchFamily="50" charset="-128"/>
                          <a:ea typeface="BIZ UDPゴシック" panose="020B0400000000000000" pitchFamily="50" charset="-128"/>
                          <a:hlinkClick r:id="rId14"/>
                        </a:rPr>
                        <a:t>松魚亭</a:t>
                      </a:r>
                      <a:endParaRPr kumimoji="1" lang="ja-JP" altLang="en-US"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076-252-2273</a:t>
                      </a:r>
                      <a:endParaRPr kumimoji="1" lang="ja-JP" altLang="en-US"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60</a:t>
                      </a:r>
                      <a:r>
                        <a:rPr kumimoji="1" lang="ja-JP" altLang="en-US" sz="1200" dirty="0">
                          <a:latin typeface="BIZ UDPゴシック" panose="020B0400000000000000" pitchFamily="50" charset="-128"/>
                          <a:ea typeface="BIZ UDPゴシック" panose="020B0400000000000000" pitchFamily="50" charset="-128"/>
                        </a:rPr>
                        <a:t>名程度</a:t>
                      </a: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3,850</a:t>
                      </a:r>
                      <a:r>
                        <a:rPr kumimoji="1" lang="ja-JP" altLang="en-US" sz="1200" dirty="0">
                          <a:latin typeface="BIZ UDPゴシック" panose="020B0400000000000000" pitchFamily="50" charset="-128"/>
                          <a:ea typeface="BIZ UDPゴシック" panose="020B0400000000000000" pitchFamily="50" charset="-128"/>
                        </a:rPr>
                        <a:t>円（税込）～</a:t>
                      </a:r>
                    </a:p>
                  </a:txBody>
                  <a:tcPr marL="51435" marR="51435" marT="25717" marB="25717" anchor="ctr"/>
                </a:tc>
                <a:extLst>
                  <a:ext uri="{0D108BD9-81ED-4DB2-BD59-A6C34878D82A}">
                    <a16:rowId xmlns:a16="http://schemas.microsoft.com/office/drawing/2014/main" val="10007"/>
                  </a:ext>
                </a:extLst>
              </a:tr>
              <a:tr h="39153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寺町</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　お寿司</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ja-JP" altLang="en-US" sz="1400" dirty="0">
                          <a:latin typeface="BIZ UDPゴシック" panose="020B0400000000000000" pitchFamily="50" charset="-128"/>
                          <a:ea typeface="BIZ UDPゴシック" panose="020B0400000000000000" pitchFamily="50" charset="-128"/>
                          <a:hlinkClick r:id="rId15"/>
                        </a:rPr>
                        <a:t>割烹　小林</a:t>
                      </a:r>
                      <a:endParaRPr kumimoji="1" lang="ja-JP" altLang="en-US"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076-241-9054</a:t>
                      </a:r>
                      <a:endParaRPr kumimoji="1" lang="ja-JP" altLang="en-US"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80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1,600</a:t>
                      </a:r>
                      <a:r>
                        <a:rPr kumimoji="1" lang="ja-JP" altLang="en-US" sz="1200" dirty="0">
                          <a:latin typeface="BIZ UDPゴシック" panose="020B0400000000000000" pitchFamily="50" charset="-128"/>
                          <a:ea typeface="BIZ UDPゴシック" panose="020B0400000000000000" pitchFamily="50" charset="-128"/>
                        </a:rPr>
                        <a:t>円（税別）～</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2241113812"/>
                  </a:ext>
                </a:extLst>
              </a:tr>
              <a:tr h="491836">
                <a:tc>
                  <a:txBody>
                    <a:bodyPr/>
                    <a:lstStyle/>
                    <a:p>
                      <a:r>
                        <a:rPr kumimoji="1" lang="ja-JP" altLang="en-US" sz="1200" dirty="0">
                          <a:latin typeface="BIZ UDPゴシック" panose="020B0400000000000000" pitchFamily="50" charset="-128"/>
                          <a:ea typeface="BIZ UDPゴシック" panose="020B0400000000000000" pitchFamily="50" charset="-128"/>
                        </a:rPr>
                        <a:t>寺町</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　和   食</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hlinkClick r:id="rId16"/>
                        </a:rPr>
                        <a:t>辻家庭園</a:t>
                      </a:r>
                      <a:r>
                        <a:rPr kumimoji="1" lang="ja-JP" altLang="en-US" sz="1400" dirty="0">
                          <a:latin typeface="BIZ UDPゴシック" panose="020B0400000000000000" pitchFamily="50" charset="-128"/>
                          <a:ea typeface="BIZ UDPゴシック" panose="020B0400000000000000" pitchFamily="50" charset="-128"/>
                        </a:rPr>
                        <a:t>（旧横山家迎賓館）</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latin typeface="BIZ UDPゴシック" panose="020B0400000000000000" pitchFamily="50" charset="-128"/>
                          <a:ea typeface="BIZ UDPゴシック" panose="020B0400000000000000" pitchFamily="50" charset="-128"/>
                        </a:rPr>
                        <a:t>※7</a:t>
                      </a:r>
                      <a:r>
                        <a:rPr kumimoji="1" lang="ja-JP" altLang="en-US" sz="1400" dirty="0">
                          <a:latin typeface="BIZ UDPゴシック" panose="020B0400000000000000" pitchFamily="50" charset="-128"/>
                          <a:ea typeface="BIZ UDPゴシック" panose="020B0400000000000000" pitchFamily="50" charset="-128"/>
                        </a:rPr>
                        <a:t>代目小川治兵衛の庭園　　　　　　　　　　　　　　　</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076-201-1124</a:t>
                      </a:r>
                      <a:endParaRPr kumimoji="1" lang="ja-JP" altLang="en-US"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 </a:t>
                      </a:r>
                      <a:r>
                        <a:rPr kumimoji="1" lang="en-US" altLang="ja-JP" sz="1200" dirty="0">
                          <a:latin typeface="BIZ UDPゴシック" panose="020B0400000000000000" pitchFamily="50" charset="-128"/>
                          <a:ea typeface="BIZ UDPゴシック" panose="020B0400000000000000" pitchFamily="50" charset="-128"/>
                        </a:rPr>
                        <a:t>120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昼</a:t>
                      </a:r>
                      <a:r>
                        <a:rPr kumimoji="1" lang="en-US" altLang="ja-JP" sz="1200" dirty="0">
                          <a:latin typeface="BIZ UDPゴシック" panose="020B0400000000000000" pitchFamily="50" charset="-128"/>
                          <a:ea typeface="BIZ UDPゴシック" panose="020B0400000000000000" pitchFamily="50" charset="-128"/>
                        </a:rPr>
                        <a:t>:6,000</a:t>
                      </a:r>
                      <a:r>
                        <a:rPr kumimoji="1" lang="ja-JP" altLang="en-US" sz="1200" dirty="0">
                          <a:latin typeface="BIZ UDPゴシック" panose="020B0400000000000000" pitchFamily="50" charset="-128"/>
                          <a:ea typeface="BIZ UDPゴシック" panose="020B0400000000000000" pitchFamily="50" charset="-128"/>
                        </a:rPr>
                        <a:t>（税別）～</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夜：</a:t>
                      </a:r>
                      <a:r>
                        <a:rPr kumimoji="1" lang="en-US" altLang="ja-JP" sz="1200" dirty="0">
                          <a:latin typeface="BIZ UDPゴシック" panose="020B0400000000000000" pitchFamily="50" charset="-128"/>
                          <a:ea typeface="BIZ UDPゴシック" panose="020B0400000000000000" pitchFamily="50" charset="-128"/>
                        </a:rPr>
                        <a:t>8,000</a:t>
                      </a:r>
                      <a:r>
                        <a:rPr kumimoji="1" lang="ja-JP" altLang="en-US" sz="1200" dirty="0">
                          <a:latin typeface="BIZ UDPゴシック" panose="020B0400000000000000" pitchFamily="50" charset="-128"/>
                          <a:ea typeface="BIZ UDPゴシック" panose="020B0400000000000000" pitchFamily="50" charset="-128"/>
                        </a:rPr>
                        <a:t>（税別）～</a:t>
                      </a:r>
                      <a:r>
                        <a:rPr kumimoji="1" lang="ja-JP" altLang="en-US" sz="1000" dirty="0">
                          <a:latin typeface="BIZ UDPゴシック" panose="020B0400000000000000" pitchFamily="50" charset="-128"/>
                          <a:ea typeface="BIZ UDPゴシック" panose="020B0400000000000000" pitchFamily="50" charset="-128"/>
                        </a:rPr>
                        <a:t>最低保証額有</a:t>
                      </a:r>
                      <a:endParaRPr kumimoji="1" lang="en-US" altLang="ja-JP" sz="10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3146828844"/>
                  </a:ext>
                </a:extLst>
              </a:tr>
              <a:tr h="39153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金沢市郊外</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洋   食　</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hlinkClick r:id="rId17"/>
                        </a:rPr>
                        <a:t>金沢国際ホテル</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076-296-0111</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宴会場</a:t>
                      </a:r>
                      <a:r>
                        <a:rPr kumimoji="1" lang="en-US" altLang="ja-JP" sz="1200" dirty="0">
                          <a:latin typeface="BIZ UDPゴシック" panose="020B0400000000000000" pitchFamily="50" charset="-128"/>
                          <a:ea typeface="BIZ UDPゴシック" panose="020B0400000000000000" pitchFamily="50" charset="-128"/>
                        </a:rPr>
                        <a:t>260</a:t>
                      </a:r>
                      <a:r>
                        <a:rPr kumimoji="1" lang="ja-JP" altLang="en-US" sz="1200" dirty="0">
                          <a:latin typeface="BIZ UDPゴシック" panose="020B0400000000000000" pitchFamily="50" charset="-128"/>
                          <a:ea typeface="BIZ UDPゴシック" panose="020B0400000000000000" pitchFamily="50" charset="-128"/>
                        </a:rPr>
                        <a:t>名程度</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弁当・施設料込</a:t>
                      </a:r>
                      <a:r>
                        <a:rPr kumimoji="1" lang="en-US" altLang="ja-JP" sz="1200" dirty="0">
                          <a:latin typeface="BIZ UDPゴシック" panose="020B0400000000000000" pitchFamily="50" charset="-128"/>
                          <a:ea typeface="BIZ UDPゴシック" panose="020B0400000000000000" pitchFamily="50" charset="-128"/>
                        </a:rPr>
                        <a:t>4,000</a:t>
                      </a:r>
                      <a:r>
                        <a:rPr kumimoji="1" lang="ja-JP" altLang="en-US" sz="1200" dirty="0">
                          <a:latin typeface="BIZ UDPゴシック" panose="020B0400000000000000" pitchFamily="50" charset="-128"/>
                          <a:ea typeface="BIZ UDPゴシック" panose="020B0400000000000000" pitchFamily="50" charset="-128"/>
                        </a:rPr>
                        <a:t>円～</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3904140016"/>
                  </a:ext>
                </a:extLst>
              </a:tr>
              <a:tr h="35869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金沢市郊外</a:t>
                      </a:r>
                    </a:p>
                  </a:txBody>
                  <a:tcPr marL="51435" marR="51435" marT="25717" marB="25717"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中　華　</a:t>
                      </a: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hlinkClick r:id="rId18"/>
                        </a:rPr>
                        <a:t>招龍亭</a:t>
                      </a:r>
                      <a:endParaRPr kumimoji="1" lang="en-US" altLang="ja-JP" sz="14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100</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BIZ UDPゴシック" panose="020B0400000000000000" pitchFamily="50" charset="-128"/>
                        <a:ea typeface="BIZ UDPゴシック" panose="020B0400000000000000" pitchFamily="50" charset="-128"/>
                      </a:endParaRPr>
                    </a:p>
                  </a:txBody>
                  <a:tcPr marL="51435" marR="51435" marT="25717" marB="25717" anchor="ctr"/>
                </a:tc>
                <a:extLst>
                  <a:ext uri="{0D108BD9-81ED-4DB2-BD59-A6C34878D82A}">
                    <a16:rowId xmlns:a16="http://schemas.microsoft.com/office/drawing/2014/main" val="3119207482"/>
                  </a:ext>
                </a:extLst>
              </a:tr>
            </a:tbl>
          </a:graphicData>
        </a:graphic>
      </p:graphicFrame>
      <p:grpSp>
        <p:nvGrpSpPr>
          <p:cNvPr id="11" name="グループ化 10">
            <a:extLst>
              <a:ext uri="{FF2B5EF4-FFF2-40B4-BE49-F238E27FC236}">
                <a16:creationId xmlns:a16="http://schemas.microsoft.com/office/drawing/2014/main" id="{9BF11625-1EA7-9A22-505C-5D2348AE82C0}"/>
              </a:ext>
            </a:extLst>
          </p:cNvPr>
          <p:cNvGrpSpPr/>
          <p:nvPr/>
        </p:nvGrpSpPr>
        <p:grpSpPr>
          <a:xfrm>
            <a:off x="140677" y="45163"/>
            <a:ext cx="11943471" cy="471963"/>
            <a:chOff x="203544" y="71615"/>
            <a:chExt cx="10032307" cy="551198"/>
          </a:xfrm>
        </p:grpSpPr>
        <p:sp>
          <p:nvSpPr>
            <p:cNvPr id="12" name="正方形/長方形 11">
              <a:extLst>
                <a:ext uri="{FF2B5EF4-FFF2-40B4-BE49-F238E27FC236}">
                  <a16:creationId xmlns:a16="http://schemas.microsoft.com/office/drawing/2014/main" id="{96C3A026-B63E-4BDD-9DD9-8AA6604BDC01}"/>
                </a:ext>
              </a:extLst>
            </p:cNvPr>
            <p:cNvSpPr/>
            <p:nvPr/>
          </p:nvSpPr>
          <p:spPr>
            <a:xfrm>
              <a:off x="203544" y="71615"/>
              <a:ext cx="10032307" cy="551198"/>
            </a:xfrm>
            <a:prstGeom prst="rect">
              <a:avLst/>
            </a:prstGeom>
            <a:solidFill>
              <a:srgbClr val="8E0000"/>
            </a:solidFill>
            <a:ln>
              <a:solidFill>
                <a:srgbClr val="E21B00"/>
              </a:solidFill>
              <a:prstDash val="sysDash"/>
            </a:ln>
          </p:spPr>
          <p:style>
            <a:lnRef idx="2">
              <a:schemeClr val="dk1">
                <a:shade val="50000"/>
              </a:schemeClr>
            </a:lnRef>
            <a:fillRef idx="1">
              <a:schemeClr val="dk1"/>
            </a:fillRef>
            <a:effectRef idx="0">
              <a:schemeClr val="dk1"/>
            </a:effectRef>
            <a:fontRef idx="minor">
              <a:schemeClr val="lt1"/>
            </a:fontRef>
          </p:style>
          <p:txBody>
            <a:bodyPr vertOverflow="overflow" horzOverflow="overflow" rtlCol="0" anchor="ctr"/>
            <a:lstStyle/>
            <a:p>
              <a:r>
                <a:rPr lang="ja-JP" altLang="en-US" sz="909" b="1" dirty="0">
                  <a:solidFill>
                    <a:schemeClr val="accent4">
                      <a:lumMod val="40000"/>
                      <a:lumOff val="60000"/>
                    </a:schemeClr>
                  </a:solidFill>
                  <a:latin typeface="ＭＳ Ｐ明朝" panose="02020600040205080304" pitchFamily="18" charset="-128"/>
                  <a:ea typeface="ＭＳ Ｐ明朝" panose="02020600040205080304" pitchFamily="18" charset="-128"/>
                </a:rPr>
                <a:t>　　　</a:t>
              </a:r>
              <a:r>
                <a:rPr lang="en-US" altLang="ja-JP" sz="909" b="1" dirty="0">
                  <a:solidFill>
                    <a:schemeClr val="accent4">
                      <a:lumMod val="40000"/>
                      <a:lumOff val="60000"/>
                    </a:schemeClr>
                  </a:solidFill>
                  <a:latin typeface="BIZ UDPゴシック" panose="020B0400000000000000" pitchFamily="50" charset="-128"/>
                  <a:ea typeface="BIZ UDPゴシック" panose="020B0400000000000000" pitchFamily="50" charset="-128"/>
                </a:rPr>
                <a:t>  </a:t>
              </a:r>
              <a:r>
                <a:rPr lang="ja-JP" altLang="en-US" sz="909" b="1" dirty="0">
                  <a:solidFill>
                    <a:schemeClr val="accent4">
                      <a:lumMod val="40000"/>
                      <a:lumOff val="60000"/>
                    </a:schemeClr>
                  </a:solidFill>
                  <a:latin typeface="BIZ UDPゴシック" panose="020B0400000000000000" pitchFamily="50" charset="-128"/>
                  <a:ea typeface="BIZ UDPゴシック" panose="020B0400000000000000" pitchFamily="50" charset="-128"/>
                </a:rPr>
                <a:t>　　</a:t>
              </a:r>
              <a:r>
                <a:rPr lang="ja-JP"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rPr>
                <a:t>金沢市昼食施設　</a:t>
              </a:r>
              <a:r>
                <a:rPr lang="zh-TW"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rPr>
                <a:t>～大口団体食事場所～</a:t>
              </a:r>
              <a:endParaRPr lang="ja-JP"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endParaRPr>
            </a:p>
          </p:txBody>
        </p:sp>
        <p:grpSp>
          <p:nvGrpSpPr>
            <p:cNvPr id="13" name="グループ化 23">
              <a:extLst>
                <a:ext uri="{FF2B5EF4-FFF2-40B4-BE49-F238E27FC236}">
                  <a16:creationId xmlns:a16="http://schemas.microsoft.com/office/drawing/2014/main" id="{D18F4B20-9C10-D805-3153-80AE552D5C06}"/>
                </a:ext>
              </a:extLst>
            </p:cNvPr>
            <p:cNvGrpSpPr/>
            <p:nvPr/>
          </p:nvGrpSpPr>
          <p:grpSpPr>
            <a:xfrm>
              <a:off x="343276" y="189668"/>
              <a:ext cx="306782" cy="308681"/>
              <a:chOff x="-1741879" y="6644418"/>
              <a:chExt cx="295255" cy="283652"/>
            </a:xfrm>
          </p:grpSpPr>
          <p:grpSp>
            <p:nvGrpSpPr>
              <p:cNvPr id="14" name="グループ化 24">
                <a:extLst>
                  <a:ext uri="{FF2B5EF4-FFF2-40B4-BE49-F238E27FC236}">
                    <a16:creationId xmlns:a16="http://schemas.microsoft.com/office/drawing/2014/main" id="{4ECA698E-5162-6AF7-5528-63D4A0526DEF}"/>
                  </a:ext>
                </a:extLst>
              </p:cNvPr>
              <p:cNvGrpSpPr/>
              <p:nvPr/>
            </p:nvGrpSpPr>
            <p:grpSpPr>
              <a:xfrm>
                <a:off x="-1741879" y="6644418"/>
                <a:ext cx="295255" cy="224871"/>
                <a:chOff x="-3280394" y="3528756"/>
                <a:chExt cx="295255" cy="224871"/>
              </a:xfrm>
            </p:grpSpPr>
            <p:sp>
              <p:nvSpPr>
                <p:cNvPr id="16" name="ひし形 26">
                  <a:extLst>
                    <a:ext uri="{FF2B5EF4-FFF2-40B4-BE49-F238E27FC236}">
                      <a16:creationId xmlns:a16="http://schemas.microsoft.com/office/drawing/2014/main" id="{1EECAC77-C851-864D-AEDA-6E900CE5655E}"/>
                    </a:ext>
                  </a:extLst>
                </p:cNvPr>
                <p:cNvSpPr/>
                <p:nvPr/>
              </p:nvSpPr>
              <p:spPr>
                <a:xfrm>
                  <a:off x="-3203680" y="3528756"/>
                  <a:ext cx="141826" cy="141826"/>
                </a:xfrm>
                <a:prstGeom prst="diamond">
                  <a:avLst/>
                </a:prstGeom>
                <a:solidFill>
                  <a:schemeClr val="bg1"/>
                </a:solidFill>
                <a:ln>
                  <a:solidFill>
                    <a:srgbClr val="E21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sp>
              <p:nvSpPr>
                <p:cNvPr id="17" name="ひし形 27">
                  <a:extLst>
                    <a:ext uri="{FF2B5EF4-FFF2-40B4-BE49-F238E27FC236}">
                      <a16:creationId xmlns:a16="http://schemas.microsoft.com/office/drawing/2014/main" id="{7BE5F8AF-7380-2C5C-9CD7-8AA00BFDED19}"/>
                    </a:ext>
                  </a:extLst>
                </p:cNvPr>
                <p:cNvSpPr/>
                <p:nvPr/>
              </p:nvSpPr>
              <p:spPr>
                <a:xfrm>
                  <a:off x="-3126965" y="3611801"/>
                  <a:ext cx="141826" cy="141826"/>
                </a:xfrm>
                <a:prstGeom prst="diamond">
                  <a:avLst/>
                </a:prstGeom>
                <a:solidFill>
                  <a:srgbClr val="FF5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sp>
              <p:nvSpPr>
                <p:cNvPr id="18" name="ひし形 28">
                  <a:extLst>
                    <a:ext uri="{FF2B5EF4-FFF2-40B4-BE49-F238E27FC236}">
                      <a16:creationId xmlns:a16="http://schemas.microsoft.com/office/drawing/2014/main" id="{75C7BCD6-CEBB-22C0-84E0-A7CEF5AE7ECD}"/>
                    </a:ext>
                  </a:extLst>
                </p:cNvPr>
                <p:cNvSpPr/>
                <p:nvPr/>
              </p:nvSpPr>
              <p:spPr>
                <a:xfrm>
                  <a:off x="-3280394" y="3611801"/>
                  <a:ext cx="141826" cy="141826"/>
                </a:xfrm>
                <a:prstGeom prst="diamond">
                  <a:avLst/>
                </a:prstGeom>
                <a:solidFill>
                  <a:srgbClr val="DAC1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grpSp>
          <p:sp>
            <p:nvSpPr>
              <p:cNvPr id="15" name="ひし形 25">
                <a:extLst>
                  <a:ext uri="{FF2B5EF4-FFF2-40B4-BE49-F238E27FC236}">
                    <a16:creationId xmlns:a16="http://schemas.microsoft.com/office/drawing/2014/main" id="{0A694CCD-614E-286A-B62E-D7296BCA1B9C}"/>
                  </a:ext>
                </a:extLst>
              </p:cNvPr>
              <p:cNvSpPr/>
              <p:nvPr/>
            </p:nvSpPr>
            <p:spPr>
              <a:xfrm>
                <a:off x="-1670966" y="6786244"/>
                <a:ext cx="141826" cy="141826"/>
              </a:xfrm>
              <a:prstGeom prst="diamond">
                <a:avLst/>
              </a:prstGeom>
              <a:solidFill>
                <a:schemeClr val="bg1"/>
              </a:solidFill>
              <a:ln>
                <a:solidFill>
                  <a:srgbClr val="E21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dirty="0">
                  <a:solidFill>
                    <a:prstClr val="white"/>
                  </a:solidFill>
                  <a:latin typeface="Calibri" panose="020F0502020204030204"/>
                  <a:ea typeface="ＭＳ Ｐゴシック" panose="020B0600070205080204" pitchFamily="50" charset="-128"/>
                </a:endParaRPr>
              </a:p>
            </p:txBody>
          </p:sp>
        </p:grpSp>
      </p:grpSp>
      <p:sp>
        <p:nvSpPr>
          <p:cNvPr id="2" name="スライド番号プレースホルダー 3">
            <a:extLst>
              <a:ext uri="{FF2B5EF4-FFF2-40B4-BE49-F238E27FC236}">
                <a16:creationId xmlns:a16="http://schemas.microsoft.com/office/drawing/2014/main" id="{2C0FB9E0-2C81-C84D-4DAF-F8711F427D31}"/>
              </a:ext>
            </a:extLst>
          </p:cNvPr>
          <p:cNvSpPr txBox="1">
            <a:spLocks/>
          </p:cNvSpPr>
          <p:nvPr/>
        </p:nvSpPr>
        <p:spPr>
          <a:xfrm>
            <a:off x="9843135" y="6543283"/>
            <a:ext cx="2348865" cy="365125"/>
          </a:xfrm>
          <a:prstGeom prst="rect">
            <a:avLst/>
          </a:prstGeom>
        </p:spPr>
        <p:txBody>
          <a:bodyPr vert="horz" lIns="91440" tIns="45720" rIns="91440" bIns="45720" rtlCol="0" anchor="ctr"/>
          <a:lstStyle>
            <a:defPPr>
              <a:defRPr lang="ja-JP"/>
            </a:defPPr>
            <a:lvl1pPr marL="0" algn="r" defTabSz="538764" rtl="0" eaLnBrk="1" latinLnBrk="0" hangingPunct="1">
              <a:defRPr kumimoji="1" sz="1600" kern="1200">
                <a:solidFill>
                  <a:schemeClr val="tx1">
                    <a:tint val="75000"/>
                  </a:schemeClr>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a:lstStyle>
          <a:p>
            <a:r>
              <a:rPr lang="ja-JP" altLang="en-US" dirty="0"/>
              <a:t>参考資料</a:t>
            </a:r>
            <a:fld id="{6A70E845-0D8F-449C-90C5-9A89250B6867}" type="slidenum">
              <a:rPr lang="ja-JP" altLang="en-US"/>
              <a:pPr/>
              <a:t>2</a:t>
            </a:fld>
            <a:endParaRPr lang="ja-JP" altLang="en-US" dirty="0"/>
          </a:p>
        </p:txBody>
      </p:sp>
    </p:spTree>
    <p:extLst>
      <p:ext uri="{BB962C8B-B14F-4D97-AF65-F5344CB8AC3E}">
        <p14:creationId xmlns:p14="http://schemas.microsoft.com/office/powerpoint/2010/main" val="410122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 name="コンテンツ プレースホルダー 14"/>
          <p:cNvSpPr txBox="1"/>
          <p:nvPr/>
        </p:nvSpPr>
        <p:spPr>
          <a:xfrm>
            <a:off x="2834360" y="2698498"/>
            <a:ext cx="2780795" cy="288275"/>
          </a:xfrm>
          <a:prstGeom prst="rect">
            <a:avLst/>
          </a:prstGeom>
        </p:spPr>
        <p:txBody>
          <a:bodyPr vert="horz" lIns="51435" tIns="25717" rIns="51435" bIns="25717"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10000"/>
              </a:lnSpc>
              <a:buNone/>
            </a:pPr>
            <a:r>
              <a:rPr lang="ja-JP" altLang="en-US" sz="1119" dirty="0">
                <a:solidFill>
                  <a:schemeClr val="bg1"/>
                </a:solidFill>
                <a:latin typeface="HGPｺﾞｼｯｸE" panose="020B0900000000000000" pitchFamily="50" charset="-128"/>
                <a:ea typeface="HGPｺﾞｼｯｸE" panose="020B0900000000000000" pitchFamily="50" charset="-128"/>
                <a:cs typeface="メイリオ" panose="020B0604030504040204" pitchFamily="50" charset="-128"/>
              </a:rPr>
              <a:t>団体向け食事施設情報</a:t>
            </a:r>
          </a:p>
        </p:txBody>
      </p:sp>
      <p:graphicFrame>
        <p:nvGraphicFramePr>
          <p:cNvPr id="1869" name="表 330"/>
          <p:cNvGraphicFramePr>
            <a:graphicFrameLocks noGrp="1"/>
          </p:cNvGraphicFramePr>
          <p:nvPr>
            <p:extLst>
              <p:ext uri="{D42A27DB-BD31-4B8C-83A1-F6EECF244321}">
                <p14:modId xmlns:p14="http://schemas.microsoft.com/office/powerpoint/2010/main" val="636422970"/>
              </p:ext>
            </p:extLst>
          </p:nvPr>
        </p:nvGraphicFramePr>
        <p:xfrm>
          <a:off x="126609" y="539147"/>
          <a:ext cx="11887200" cy="6270772"/>
        </p:xfrm>
        <a:graphic>
          <a:graphicData uri="http://schemas.openxmlformats.org/drawingml/2006/table">
            <a:tbl>
              <a:tblPr firstRow="1" bandRow="1">
                <a:tableStyleId>{00A15C55-8517-42AA-B614-E9B94910E393}</a:tableStyleId>
              </a:tblPr>
              <a:tblGrid>
                <a:gridCol w="756545">
                  <a:extLst>
                    <a:ext uri="{9D8B030D-6E8A-4147-A177-3AD203B41FA5}">
                      <a16:colId xmlns:a16="http://schemas.microsoft.com/office/drawing/2014/main" val="20000"/>
                    </a:ext>
                  </a:extLst>
                </a:gridCol>
                <a:gridCol w="1223211">
                  <a:extLst>
                    <a:ext uri="{9D8B030D-6E8A-4147-A177-3AD203B41FA5}">
                      <a16:colId xmlns:a16="http://schemas.microsoft.com/office/drawing/2014/main" val="3748984201"/>
                    </a:ext>
                  </a:extLst>
                </a:gridCol>
                <a:gridCol w="3025837">
                  <a:extLst>
                    <a:ext uri="{9D8B030D-6E8A-4147-A177-3AD203B41FA5}">
                      <a16:colId xmlns:a16="http://schemas.microsoft.com/office/drawing/2014/main" val="20001"/>
                    </a:ext>
                  </a:extLst>
                </a:gridCol>
                <a:gridCol w="1716786">
                  <a:extLst>
                    <a:ext uri="{9D8B030D-6E8A-4147-A177-3AD203B41FA5}">
                      <a16:colId xmlns:a16="http://schemas.microsoft.com/office/drawing/2014/main" val="4052149378"/>
                    </a:ext>
                  </a:extLst>
                </a:gridCol>
                <a:gridCol w="1781165">
                  <a:extLst>
                    <a:ext uri="{9D8B030D-6E8A-4147-A177-3AD203B41FA5}">
                      <a16:colId xmlns:a16="http://schemas.microsoft.com/office/drawing/2014/main" val="20002"/>
                    </a:ext>
                  </a:extLst>
                </a:gridCol>
                <a:gridCol w="3383656">
                  <a:extLst>
                    <a:ext uri="{9D8B030D-6E8A-4147-A177-3AD203B41FA5}">
                      <a16:colId xmlns:a16="http://schemas.microsoft.com/office/drawing/2014/main" val="1400269880"/>
                    </a:ext>
                  </a:extLst>
                </a:gridCol>
              </a:tblGrid>
              <a:tr h="221775">
                <a:tc>
                  <a:txBody>
                    <a:bodyPr/>
                    <a:lstStyle/>
                    <a:p>
                      <a:pPr algn="ctr"/>
                      <a:r>
                        <a:rPr kumimoji="1" lang="ja-JP" altLang="en-US" sz="1100" dirty="0"/>
                        <a:t>エリア</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t>メニュー内容</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t>店名</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t>電話番号</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t>受入可能人数</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extLst>
                  <a:ext uri="{0D108BD9-81ED-4DB2-BD59-A6C34878D82A}">
                    <a16:rowId xmlns:a16="http://schemas.microsoft.com/office/drawing/2014/main" val="10000"/>
                  </a:ext>
                </a:extLst>
              </a:tr>
              <a:tr h="334994">
                <a:tc rowSpan="18">
                  <a:txBody>
                    <a:bodyPr/>
                    <a:lstStyle/>
                    <a:p>
                      <a:r>
                        <a:rPr kumimoji="1" lang="ja-JP" altLang="en-US" sz="1200" dirty="0">
                          <a:latin typeface="BIZ UDPゴシック" panose="020B0400000000000000" pitchFamily="50" charset="-128"/>
                          <a:ea typeface="BIZ UDPゴシック" panose="020B0400000000000000" pitchFamily="50" charset="-128"/>
                        </a:rPr>
                        <a:t>金沢駅</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周辺</a:t>
                      </a:r>
                    </a:p>
                  </a:txBody>
                  <a:tcPr marL="46986" marR="46986" marT="23494" marB="23494"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3"/>
                        </a:rPr>
                        <a:t>金沢茶屋</a:t>
                      </a:r>
                      <a:r>
                        <a:rPr lang="ja-JP" altLang="en-US" sz="1400" u="none" strike="noStrike" dirty="0">
                          <a:effectLst/>
                          <a:latin typeface="BIZ UDPゴシック" panose="020B0400000000000000" pitchFamily="50" charset="-128"/>
                          <a:ea typeface="BIZ UDPゴシック" panose="020B0400000000000000" pitchFamily="50" charset="-128"/>
                        </a:rPr>
                        <a:t>（加賀屋ｸﾞﾙｰﾌﾟ</a:t>
                      </a:r>
                      <a:r>
                        <a:rPr lang="en-US" altLang="ja-JP" sz="1400" u="none" strike="noStrike" dirty="0">
                          <a:effectLst/>
                          <a:latin typeface="BIZ UDPゴシック" panose="020B0400000000000000" pitchFamily="50" charset="-128"/>
                          <a:ea typeface="BIZ UDPゴシック" panose="020B0400000000000000" pitchFamily="50" charset="-128"/>
                        </a:rPr>
                        <a:t>)</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0120-378-223</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16</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X1, 80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X1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昼</a:t>
                      </a:r>
                      <a:r>
                        <a:rPr kumimoji="1" lang="en-US" altLang="ja-JP" sz="1200" dirty="0">
                          <a:latin typeface="BIZ UDPゴシック" panose="020B0400000000000000" pitchFamily="50" charset="-128"/>
                          <a:ea typeface="BIZ UDPゴシック" panose="020B0400000000000000" pitchFamily="50" charset="-128"/>
                        </a:rPr>
                        <a:t>3,300</a:t>
                      </a:r>
                      <a:r>
                        <a:rPr kumimoji="1" lang="ja-JP" altLang="en-US" sz="1200" dirty="0">
                          <a:latin typeface="BIZ UDPゴシック" panose="020B0400000000000000" pitchFamily="50" charset="-128"/>
                          <a:ea typeface="BIZ UDPゴシック" panose="020B0400000000000000" pitchFamily="50" charset="-128"/>
                        </a:rPr>
                        <a:t>円～　夜</a:t>
                      </a:r>
                      <a:r>
                        <a:rPr kumimoji="1" lang="en-US" altLang="ja-JP" sz="1200" dirty="0">
                          <a:latin typeface="BIZ UDPゴシック" panose="020B0400000000000000" pitchFamily="50" charset="-128"/>
                          <a:ea typeface="BIZ UDPゴシック" panose="020B0400000000000000" pitchFamily="50" charset="-128"/>
                        </a:rPr>
                        <a:t>8,800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10001"/>
                  </a:ext>
                </a:extLst>
              </a:tr>
              <a:tr h="322643">
                <a:tc vMerge="1">
                  <a:txBody>
                    <a:bodyPr/>
                    <a:lstStyle/>
                    <a:p>
                      <a:endParaRPr kumimoji="1" lang="ja-JP" altLang="en-US" sz="800"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4"/>
                        </a:rPr>
                        <a:t>加賀屋</a:t>
                      </a:r>
                      <a:r>
                        <a:rPr lang="ja-JP" altLang="en-US" sz="1400" u="none" strike="noStrike" dirty="0">
                          <a:effectLst/>
                          <a:latin typeface="BIZ UDPゴシック" panose="020B0400000000000000" pitchFamily="50" charset="-128"/>
                          <a:ea typeface="BIZ UDPゴシック" panose="020B0400000000000000" pitchFamily="50" charset="-128"/>
                        </a:rPr>
                        <a:t>（加賀屋ｸﾞﾙｰﾌﾟ</a:t>
                      </a:r>
                      <a:r>
                        <a:rPr lang="en-US" altLang="ja-JP" sz="1400" u="none" strike="noStrike" dirty="0">
                          <a:effectLst/>
                          <a:latin typeface="BIZ UDPゴシック" panose="020B0400000000000000" pitchFamily="50" charset="-128"/>
                          <a:ea typeface="BIZ UDPゴシック" panose="020B0400000000000000" pitchFamily="50" charset="-128"/>
                        </a:rPr>
                        <a:t>)</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076-263-2221</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２２名</a:t>
                      </a:r>
                      <a:r>
                        <a:rPr kumimoji="1" lang="en-US" altLang="ja-JP" sz="1200" dirty="0">
                          <a:latin typeface="BIZ UDPゴシック" panose="020B0400000000000000" pitchFamily="50" charset="-128"/>
                          <a:ea typeface="BIZ UDPゴシック" panose="020B0400000000000000" pitchFamily="50" charset="-128"/>
                        </a:rPr>
                        <a:t>x1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2,300</a:t>
                      </a:r>
                      <a:r>
                        <a:rPr kumimoji="1" lang="ja-JP" altLang="en-US" sz="1200" dirty="0">
                          <a:latin typeface="BIZ UDPゴシック" panose="020B0400000000000000" pitchFamily="50" charset="-128"/>
                          <a:ea typeface="BIZ UDPゴシック" panose="020B0400000000000000" pitchFamily="50" charset="-128"/>
                        </a:rPr>
                        <a:t>円～（駅構内）</a:t>
                      </a:r>
                    </a:p>
                  </a:txBody>
                  <a:tcPr marL="46986" marR="46986" marT="23494" marB="23494" anchor="ctr"/>
                </a:tc>
                <a:extLst>
                  <a:ext uri="{0D108BD9-81ED-4DB2-BD59-A6C34878D82A}">
                    <a16:rowId xmlns:a16="http://schemas.microsoft.com/office/drawing/2014/main" val="10002"/>
                  </a:ext>
                </a:extLst>
              </a:tr>
              <a:tr h="322643">
                <a:tc vMerge="1">
                  <a:txBody>
                    <a:bodyPr/>
                    <a:lstStyle/>
                    <a:p>
                      <a:endParaRPr kumimoji="1" lang="ja-JP" altLang="en-US"/>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5"/>
                        </a:rPr>
                        <a:t>八兆屋　金沢駅前店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076-223-1184</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32</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rowSpan="2">
                  <a:txBody>
                    <a:bodyPr/>
                    <a:lstStyle/>
                    <a:p>
                      <a:r>
                        <a:rPr kumimoji="1" lang="ja-JP" altLang="en-US" sz="1200" dirty="0">
                          <a:latin typeface="BIZ UDPゴシック" panose="020B0400000000000000" pitchFamily="50" charset="-128"/>
                          <a:ea typeface="BIZ UDPゴシック" panose="020B0400000000000000" pitchFamily="50" charset="-128"/>
                        </a:rPr>
                        <a:t>ランチ　</a:t>
                      </a:r>
                      <a:r>
                        <a:rPr kumimoji="1" lang="en-US" altLang="ja-JP" sz="1200" dirty="0">
                          <a:latin typeface="BIZ UDPゴシック" panose="020B0400000000000000" pitchFamily="50" charset="-128"/>
                          <a:ea typeface="BIZ UDPゴシック" panose="020B0400000000000000" pitchFamily="50" charset="-128"/>
                        </a:rPr>
                        <a:t>1,850</a:t>
                      </a:r>
                      <a:r>
                        <a:rPr kumimoji="1" lang="ja-JP" altLang="en-US" sz="1200" dirty="0">
                          <a:latin typeface="BIZ UDPゴシック" panose="020B0400000000000000" pitchFamily="50" charset="-128"/>
                          <a:ea typeface="BIZ UDPゴシック" panose="020B0400000000000000" pitchFamily="50" charset="-128"/>
                        </a:rPr>
                        <a:t>円～</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夜料理</a:t>
                      </a:r>
                      <a:r>
                        <a:rPr kumimoji="1" lang="en-US" altLang="ja-JP" sz="1200" dirty="0">
                          <a:latin typeface="BIZ UDPゴシック" panose="020B0400000000000000" pitchFamily="50" charset="-128"/>
                          <a:ea typeface="BIZ UDPゴシック" panose="020B0400000000000000" pitchFamily="50" charset="-128"/>
                        </a:rPr>
                        <a:t>3,300</a:t>
                      </a:r>
                      <a:r>
                        <a:rPr kumimoji="1" lang="ja-JP" altLang="en-US" sz="1200" dirty="0">
                          <a:latin typeface="BIZ UDPゴシック" panose="020B0400000000000000" pitchFamily="50" charset="-128"/>
                          <a:ea typeface="BIZ UDPゴシック" panose="020B0400000000000000" pitchFamily="50" charset="-128"/>
                        </a:rPr>
                        <a:t>円～飲み放題　</a:t>
                      </a:r>
                      <a:r>
                        <a:rPr kumimoji="1" lang="en-US" altLang="ja-JP" sz="1200" dirty="0">
                          <a:latin typeface="BIZ UDPゴシック" panose="020B0400000000000000" pitchFamily="50" charset="-128"/>
                          <a:ea typeface="BIZ UDPゴシック" panose="020B0400000000000000" pitchFamily="50" charset="-128"/>
                        </a:rPr>
                        <a:t>5,500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3961073937"/>
                  </a:ext>
                </a:extLst>
              </a:tr>
              <a:tr h="322643">
                <a:tc vMerge="1">
                  <a:txBody>
                    <a:bodyPr/>
                    <a:lstStyle/>
                    <a:p>
                      <a:endParaRPr kumimoji="1" lang="ja-JP" altLang="en-US"/>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6"/>
                        </a:rPr>
                        <a:t>八兆屋駅の蔵　金沢駅店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076-234-1124</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48</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solidFill>
                      <a:srgbClr val="EAEFF7"/>
                    </a:solidFill>
                  </a:tcPr>
                </a:tc>
                <a:extLst>
                  <a:ext uri="{0D108BD9-81ED-4DB2-BD59-A6C34878D82A}">
                    <a16:rowId xmlns:a16="http://schemas.microsoft.com/office/drawing/2014/main" val="3173928892"/>
                  </a:ext>
                </a:extLst>
              </a:tr>
              <a:tr h="467895">
                <a:tc vMerge="1">
                  <a:txBody>
                    <a:bodyPr/>
                    <a:lstStyle/>
                    <a:p>
                      <a:endParaRPr kumimoji="1" lang="ja-JP" altLang="en-US"/>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zh-TW"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7"/>
                        </a:rPr>
                        <a:t>長八　金沢駅前店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076-256-1843</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ランチ　</a:t>
                      </a:r>
                      <a:r>
                        <a:rPr kumimoji="1" lang="en-US" altLang="ja-JP" sz="1200" dirty="0">
                          <a:latin typeface="BIZ UDPゴシック" panose="020B0400000000000000" pitchFamily="50" charset="-128"/>
                          <a:ea typeface="BIZ UDPゴシック" panose="020B0400000000000000" pitchFamily="50" charset="-128"/>
                        </a:rPr>
                        <a:t>1,850</a:t>
                      </a:r>
                      <a:r>
                        <a:rPr kumimoji="1" lang="ja-JP" altLang="en-US" sz="1200" dirty="0">
                          <a:latin typeface="BIZ UDPゴシック" panose="020B0400000000000000" pitchFamily="50" charset="-128"/>
                          <a:ea typeface="BIZ UDPゴシック" panose="020B0400000000000000" pitchFamily="50" charset="-128"/>
                        </a:rPr>
                        <a:t>円～　夜料理のみ　</a:t>
                      </a:r>
                      <a:r>
                        <a:rPr kumimoji="1" lang="en-US" altLang="ja-JP" sz="1200" dirty="0">
                          <a:latin typeface="BIZ UDPゴシック" panose="020B0400000000000000" pitchFamily="50" charset="-128"/>
                          <a:ea typeface="BIZ UDPゴシック" panose="020B0400000000000000" pitchFamily="50" charset="-128"/>
                        </a:rPr>
                        <a:t>4,400</a:t>
                      </a:r>
                      <a:r>
                        <a:rPr kumimoji="1" lang="ja-JP" altLang="en-US" sz="1200" dirty="0">
                          <a:latin typeface="BIZ UDPゴシック" panose="020B0400000000000000" pitchFamily="50" charset="-128"/>
                          <a:ea typeface="BIZ UDPゴシック" panose="020B0400000000000000" pitchFamily="50" charset="-128"/>
                        </a:rPr>
                        <a:t>円～　飲み放題</a:t>
                      </a:r>
                      <a:r>
                        <a:rPr kumimoji="1" lang="en-US" altLang="ja-JP" sz="1200" dirty="0">
                          <a:latin typeface="BIZ UDPゴシック" panose="020B0400000000000000" pitchFamily="50" charset="-128"/>
                          <a:ea typeface="BIZ UDPゴシック" panose="020B0400000000000000" pitchFamily="50" charset="-128"/>
                        </a:rPr>
                        <a:t>6,000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536699853"/>
                  </a:ext>
                </a:extLst>
              </a:tr>
              <a:tr h="322643">
                <a:tc vMerge="1">
                  <a:txBody>
                    <a:bodyPr/>
                    <a:lstStyle/>
                    <a:p>
                      <a:endParaRPr kumimoji="1" lang="ja-JP" altLang="en-US"/>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加賀料理　</a:t>
                      </a:r>
                      <a:r>
                        <a:rPr lang="ja-JP" altLang="en-US" sz="1400" u="none" strike="noStrike" dirty="0">
                          <a:effectLst/>
                          <a:latin typeface="BIZ UDPゴシック" panose="020B0400000000000000" pitchFamily="50" charset="-128"/>
                          <a:ea typeface="BIZ UDPゴシック" panose="020B0400000000000000" pitchFamily="50" charset="-128"/>
                          <a:hlinkClick r:id="rId8"/>
                        </a:rPr>
                        <a:t>大名茶家</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076-231-5121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28</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18</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2,530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10003"/>
                  </a:ext>
                </a:extLst>
              </a:tr>
              <a:tr h="322643">
                <a:tc vMerge="1">
                  <a:txBody>
                    <a:bodyPr/>
                    <a:lstStyle/>
                    <a:p>
                      <a:endParaRPr kumimoji="1" lang="ja-JP" altLang="en-US" sz="800"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9"/>
                        </a:rPr>
                        <a:t>能加万菜　郷（きょう）</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076-255-2727</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56</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0004"/>
                  </a:ext>
                </a:extLst>
              </a:tr>
              <a:tr h="322643">
                <a:tc vMerge="1">
                  <a:txBody>
                    <a:bodyPr/>
                    <a:lstStyle/>
                    <a:p>
                      <a:endParaRPr kumimoji="1" lang="ja-JP" altLang="en-US"/>
                    </a:p>
                  </a:txBody>
                  <a:tcPr/>
                </a:tc>
                <a:tc>
                  <a:txBody>
                    <a:bodyPr/>
                    <a:lstStyle/>
                    <a:p>
                      <a:pPr marL="0" marR="0" lvl="0" indent="0" algn="ctr" defTabSz="450502" rtl="0" eaLnBrk="1" fontAlgn="ctr"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0"/>
                        </a:rPr>
                        <a:t>金沢和食バル　そろばん</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076-255-0815</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x1 </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2022672455"/>
                  </a:ext>
                </a:extLst>
              </a:tr>
              <a:tr h="379742">
                <a:tc vMerge="1">
                  <a:txBody>
                    <a:bodyPr/>
                    <a:lstStyle/>
                    <a:p>
                      <a:endParaRPr kumimoji="1" lang="ja-JP" altLang="en-US"/>
                    </a:p>
                  </a:txBody>
                  <a:tcPr/>
                </a:tc>
                <a:tc>
                  <a:txBody>
                    <a:bodyPr/>
                    <a:lstStyle/>
                    <a:p>
                      <a:pPr marL="0" marR="0" lvl="0" indent="0" algn="ctr" defTabSz="450502" rtl="0" eaLnBrk="1" fontAlgn="ctr"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1"/>
                        </a:rPr>
                        <a:t>四季彩</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100" b="0" u="none" strike="noStrike" dirty="0">
                          <a:solidFill>
                            <a:srgbClr val="000000"/>
                          </a:solidFill>
                          <a:effectLst/>
                          <a:latin typeface="BIZ UDPゴシック" panose="020B0400000000000000" pitchFamily="50" charset="-128"/>
                          <a:ea typeface="BIZ UDPゴシック" panose="020B0400000000000000" pitchFamily="50" charset="-128"/>
                        </a:rPr>
                        <a:t>050-5459-5348</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endParaRPr kumimoji="1" lang="en-US" altLang="ja-JP"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0005"/>
                  </a:ext>
                </a:extLst>
              </a:tr>
              <a:tr h="317277">
                <a:tc vMerge="1">
                  <a:txBody>
                    <a:bodyPr/>
                    <a:lstStyle/>
                    <a:p>
                      <a:endParaRPr kumimoji="1" lang="ja-JP" altLang="en-US"/>
                    </a:p>
                  </a:txBody>
                  <a:tcPr/>
                </a:tc>
                <a:tc>
                  <a:txBody>
                    <a:bodyPr/>
                    <a:lstStyle/>
                    <a:p>
                      <a:pPr marL="0" marR="0" lvl="0" indent="0" algn="ctr" defTabSz="450502" rtl="0" eaLnBrk="1" fontAlgn="ctr"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100" b="0" u="none" strike="noStrike" dirty="0">
                          <a:solidFill>
                            <a:srgbClr val="000000"/>
                          </a:solidFill>
                          <a:effectLst/>
                          <a:latin typeface="BIZ UDPゴシック" panose="020B0400000000000000" pitchFamily="50" charset="-128"/>
                          <a:ea typeface="BIZ UDPゴシック" panose="020B0400000000000000" pitchFamily="50" charset="-128"/>
                        </a:rPr>
                        <a:t>のどぐろ料理と北陸の地酒</a:t>
                      </a: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rPr>
                        <a:t>　</a:t>
                      </a: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2"/>
                        </a:rPr>
                        <a:t>とと屋</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076-225-7777</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80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0007"/>
                  </a:ext>
                </a:extLst>
              </a:tr>
              <a:tr h="344020">
                <a:tc vMerge="1">
                  <a:txBody>
                    <a:bodyPr/>
                    <a:lstStyle/>
                    <a:p>
                      <a:endParaRPr kumimoji="1" lang="ja-JP" altLang="en-US"/>
                    </a:p>
                  </a:txBody>
                  <a:tcPr/>
                </a:tc>
                <a:tc>
                  <a:txBody>
                    <a:bodyPr/>
                    <a:lstStyle/>
                    <a:p>
                      <a:pPr marL="0" marR="0" lvl="0" indent="0" algn="ctr" defTabSz="450502"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p>
                  </a:txBody>
                  <a:tcPr marL="46986" marR="46986" marT="23494" marB="23494" anchor="ctr"/>
                </a:tc>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hlinkClick r:id="rId13"/>
                        </a:rPr>
                        <a:t>旬魚亭</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076-234-8855</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272173505"/>
                  </a:ext>
                </a:extLst>
              </a:tr>
              <a:tr h="290483">
                <a:tc vMerge="1">
                  <a:txBody>
                    <a:bodyPr/>
                    <a:lstStyle/>
                    <a:p>
                      <a:endParaRPr kumimoji="1" lang="ja-JP" altLang="en-US"/>
                    </a:p>
                  </a:txBody>
                  <a:tcPr/>
                </a:tc>
                <a:tc>
                  <a:txBody>
                    <a:bodyPr/>
                    <a:lstStyle/>
                    <a:p>
                      <a:pPr marL="0" marR="0" lvl="0" indent="0" algn="ctr" defTabSz="450502" rtl="0" eaLnBrk="1" fontAlgn="ctr"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和酒と和談　かこみ料理　</a:t>
                      </a:r>
                      <a:r>
                        <a:rPr lang="ja-JP" altLang="en-US" sz="1400" u="none" strike="noStrike" dirty="0">
                          <a:effectLst/>
                          <a:latin typeface="BIZ UDPゴシック" panose="020B0400000000000000" pitchFamily="50" charset="-128"/>
                          <a:ea typeface="BIZ UDPゴシック" panose="020B0400000000000000" pitchFamily="50" charset="-128"/>
                          <a:hlinkClick r:id="rId14"/>
                        </a:rPr>
                        <a:t>醍庵 </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076-263-5858</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,24</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2,200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10008"/>
                  </a:ext>
                </a:extLst>
              </a:tr>
              <a:tr h="333903">
                <a:tc vMerge="1">
                  <a:txBody>
                    <a:bodyPr/>
                    <a:lstStyle/>
                    <a:p>
                      <a:endParaRPr kumimoji="1" lang="ja-JP" altLang="en-US"/>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5"/>
                        </a:rPr>
                        <a:t>はち丸</a:t>
                      </a:r>
                      <a:r>
                        <a:rPr lang="ja-JP" altLang="en-US" sz="1400" u="none" strike="noStrike" dirty="0">
                          <a:effectLst/>
                          <a:latin typeface="BIZ UDPゴシック" panose="020B0400000000000000" pitchFamily="50" charset="-128"/>
                          <a:ea typeface="BIZ UDPゴシック" panose="020B0400000000000000" pitchFamily="50" charset="-128"/>
                        </a:rPr>
                        <a:t> </a:t>
                      </a:r>
                      <a:r>
                        <a:rPr lang="en-US" altLang="ja-JP"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夜のみ</a:t>
                      </a:r>
                      <a:r>
                        <a:rPr lang="en-US" altLang="ja-JP" sz="1400" u="none" strike="noStrike" dirty="0">
                          <a:effectLst/>
                          <a:latin typeface="BIZ UDPゴシック" panose="020B0400000000000000" pitchFamily="50" charset="-128"/>
                          <a:ea typeface="BIZ UDPゴシック" panose="020B0400000000000000" pitchFamily="50" charset="-128"/>
                        </a:rPr>
                        <a:t>)</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076-223-7680</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0010"/>
                  </a:ext>
                </a:extLst>
              </a:tr>
              <a:tr h="333903">
                <a:tc v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p>
                  </a:txBody>
                  <a:tcPr marL="46986" marR="46986" marT="23494" marB="23494" anchor="ctr"/>
                </a:tc>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hlinkClick r:id="rId16"/>
                        </a:rPr>
                        <a:t>九十九（つくも）</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（夜のみ）</a:t>
                      </a:r>
                    </a:p>
                  </a:txBody>
                  <a:tcPr marL="46986" marR="46986" marT="23494" marB="23494" anchor="ctr"/>
                </a:tc>
                <a:tc>
                  <a:txBody>
                    <a:bodyPr/>
                    <a:lstStyle/>
                    <a:p>
                      <a:pPr algn="l"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050-5459-5371</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x1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438405045"/>
                  </a:ext>
                </a:extLst>
              </a:tr>
              <a:tr h="293016">
                <a:tc vMerge="1">
                  <a:txBody>
                    <a:bodyPr/>
                    <a:lstStyle/>
                    <a:p>
                      <a:endParaRPr kumimoji="1" lang="ja-JP" altLang="en-US"/>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寿司</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7"/>
                        </a:rPr>
                        <a:t>あかめ寿し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076-263-9787</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3346620121"/>
                  </a:ext>
                </a:extLst>
              </a:tr>
              <a:tr h="340721">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寿司</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8"/>
                        </a:rPr>
                        <a:t>加賀彌助</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076-221-6357</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16</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773504962"/>
                  </a:ext>
                </a:extLst>
              </a:tr>
              <a:tr h="370579">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寿司</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9"/>
                        </a:rPr>
                        <a:t>寿し若</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076-221-8822</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774368191"/>
                  </a:ext>
                </a:extLst>
              </a:tr>
              <a:tr h="306606">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洋食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20"/>
                        </a:rPr>
                        <a:t>FIVE-Grill&amp;Lounge</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076-256-1559</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名ｘ</a:t>
                      </a:r>
                      <a:r>
                        <a:rPr kumimoji="1" lang="en-US" altLang="ja-JP" sz="1200" dirty="0">
                          <a:latin typeface="BIZ UDPゴシック" panose="020B0400000000000000" pitchFamily="50" charset="-128"/>
                          <a:ea typeface="BIZ UDPゴシック" panose="020B0400000000000000" pitchFamily="50" charset="-128"/>
                        </a:rPr>
                        <a:t>2</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（ハイアット・セントリック金沢</a:t>
                      </a:r>
                      <a:r>
                        <a:rPr kumimoji="1" lang="en-US" altLang="ja-JP" sz="1200" dirty="0">
                          <a:latin typeface="BIZ UDPゴシック" panose="020B0400000000000000" pitchFamily="50" charset="-128"/>
                          <a:ea typeface="BIZ UDPゴシック" panose="020B0400000000000000" pitchFamily="50" charset="-128"/>
                        </a:rPr>
                        <a:t>5</a:t>
                      </a:r>
                      <a:r>
                        <a:rPr kumimoji="1" lang="ja-JP" altLang="en-US" sz="1200" dirty="0">
                          <a:latin typeface="BIZ UDPゴシック" panose="020B0400000000000000" pitchFamily="50" charset="-128"/>
                          <a:ea typeface="BIZ UDPゴシック" panose="020B0400000000000000" pitchFamily="50" charset="-128"/>
                        </a:rPr>
                        <a:t>階</a:t>
                      </a:r>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4038585076"/>
                  </a:ext>
                </a:extLst>
              </a:tr>
            </a:tbl>
          </a:graphicData>
        </a:graphic>
      </p:graphicFrame>
      <p:grpSp>
        <p:nvGrpSpPr>
          <p:cNvPr id="11" name="グループ化 10">
            <a:extLst>
              <a:ext uri="{FF2B5EF4-FFF2-40B4-BE49-F238E27FC236}">
                <a16:creationId xmlns:a16="http://schemas.microsoft.com/office/drawing/2014/main" id="{62E34DB6-CABF-50A4-4909-CB8485957419}"/>
              </a:ext>
            </a:extLst>
          </p:cNvPr>
          <p:cNvGrpSpPr/>
          <p:nvPr/>
        </p:nvGrpSpPr>
        <p:grpSpPr>
          <a:xfrm>
            <a:off x="126609" y="30857"/>
            <a:ext cx="11887200" cy="471963"/>
            <a:chOff x="-166499" y="133164"/>
            <a:chExt cx="10402352" cy="551198"/>
          </a:xfrm>
        </p:grpSpPr>
        <p:sp>
          <p:nvSpPr>
            <p:cNvPr id="12" name="正方形/長方形 11">
              <a:extLst>
                <a:ext uri="{FF2B5EF4-FFF2-40B4-BE49-F238E27FC236}">
                  <a16:creationId xmlns:a16="http://schemas.microsoft.com/office/drawing/2014/main" id="{A7969175-9B00-330B-82C1-DA6A2C9C82E5}"/>
                </a:ext>
              </a:extLst>
            </p:cNvPr>
            <p:cNvSpPr/>
            <p:nvPr/>
          </p:nvSpPr>
          <p:spPr>
            <a:xfrm>
              <a:off x="-166499" y="133164"/>
              <a:ext cx="10402352" cy="551198"/>
            </a:xfrm>
            <a:prstGeom prst="rect">
              <a:avLst/>
            </a:prstGeom>
            <a:solidFill>
              <a:srgbClr val="8E0000"/>
            </a:solidFill>
            <a:ln>
              <a:solidFill>
                <a:srgbClr val="E21B00"/>
              </a:solidFill>
              <a:prstDash val="sysDash"/>
            </a:ln>
          </p:spPr>
          <p:style>
            <a:lnRef idx="2">
              <a:schemeClr val="dk1">
                <a:shade val="50000"/>
              </a:schemeClr>
            </a:lnRef>
            <a:fillRef idx="1">
              <a:schemeClr val="dk1"/>
            </a:fillRef>
            <a:effectRef idx="0">
              <a:schemeClr val="dk1"/>
            </a:effectRef>
            <a:fontRef idx="minor">
              <a:schemeClr val="lt1"/>
            </a:fontRef>
          </p:style>
          <p:txBody>
            <a:bodyPr vertOverflow="overflow" horzOverflow="overflow" rtlCol="0" anchor="ctr"/>
            <a:lstStyle/>
            <a:p>
              <a:r>
                <a:rPr lang="ja-JP" altLang="en-US" sz="909" b="1" dirty="0">
                  <a:solidFill>
                    <a:schemeClr val="accent4">
                      <a:lumMod val="40000"/>
                      <a:lumOff val="60000"/>
                    </a:schemeClr>
                  </a:solidFill>
                  <a:latin typeface="ＭＳ Ｐ明朝" panose="02020600040205080304" pitchFamily="18" charset="-128"/>
                  <a:ea typeface="ＭＳ Ｐ明朝" panose="02020600040205080304" pitchFamily="18" charset="-128"/>
                </a:rPr>
                <a:t>　　　</a:t>
              </a:r>
              <a:r>
                <a:rPr lang="en-US" altLang="ja-JP" sz="909" b="1" dirty="0">
                  <a:solidFill>
                    <a:schemeClr val="accent4">
                      <a:lumMod val="40000"/>
                      <a:lumOff val="60000"/>
                    </a:schemeClr>
                  </a:solidFill>
                  <a:latin typeface="BIZ UDPゴシック" panose="020B0400000000000000" pitchFamily="50" charset="-128"/>
                  <a:ea typeface="BIZ UDPゴシック" panose="020B0400000000000000" pitchFamily="50" charset="-128"/>
                </a:rPr>
                <a:t>  </a:t>
              </a:r>
              <a:r>
                <a:rPr lang="ja-JP" altLang="en-US" sz="909" b="1" dirty="0">
                  <a:solidFill>
                    <a:schemeClr val="accent4">
                      <a:lumMod val="40000"/>
                      <a:lumOff val="60000"/>
                    </a:schemeClr>
                  </a:solidFill>
                  <a:latin typeface="BIZ UDPゴシック" panose="020B0400000000000000" pitchFamily="50" charset="-128"/>
                  <a:ea typeface="BIZ UDPゴシック" panose="020B0400000000000000" pitchFamily="50" charset="-128"/>
                </a:rPr>
                <a:t>　　　</a:t>
              </a:r>
              <a:r>
                <a:rPr lang="ja-JP"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rPr>
                <a:t>金沢市昼食施設　</a:t>
              </a:r>
              <a:r>
                <a:rPr lang="zh-TW"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rPr>
                <a:t>～</a:t>
              </a:r>
              <a:r>
                <a:rPr lang="ja-JP"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rPr>
                <a:t>小中グループ　</a:t>
              </a:r>
              <a:r>
                <a:rPr lang="zh-TW"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rPr>
                <a:t>団体食事場所～</a:t>
              </a:r>
              <a:endParaRPr lang="ja-JP"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endParaRPr>
            </a:p>
          </p:txBody>
        </p:sp>
        <p:grpSp>
          <p:nvGrpSpPr>
            <p:cNvPr id="13" name="グループ化 23">
              <a:extLst>
                <a:ext uri="{FF2B5EF4-FFF2-40B4-BE49-F238E27FC236}">
                  <a16:creationId xmlns:a16="http://schemas.microsoft.com/office/drawing/2014/main" id="{E4682E5B-9E21-0AC4-8B1A-92D9CF3ABFBC}"/>
                </a:ext>
              </a:extLst>
            </p:cNvPr>
            <p:cNvGrpSpPr/>
            <p:nvPr/>
          </p:nvGrpSpPr>
          <p:grpSpPr>
            <a:xfrm>
              <a:off x="9043" y="223371"/>
              <a:ext cx="294727" cy="319837"/>
              <a:chOff x="-2063554" y="6675401"/>
              <a:chExt cx="283653" cy="293904"/>
            </a:xfrm>
          </p:grpSpPr>
          <p:grpSp>
            <p:nvGrpSpPr>
              <p:cNvPr id="14" name="グループ化 24">
                <a:extLst>
                  <a:ext uri="{FF2B5EF4-FFF2-40B4-BE49-F238E27FC236}">
                    <a16:creationId xmlns:a16="http://schemas.microsoft.com/office/drawing/2014/main" id="{4B548D4F-C070-1BE4-1BCB-4E8155674DAC}"/>
                  </a:ext>
                </a:extLst>
              </p:cNvPr>
              <p:cNvGrpSpPr/>
              <p:nvPr/>
            </p:nvGrpSpPr>
            <p:grpSpPr>
              <a:xfrm>
                <a:off x="-2063554" y="6675401"/>
                <a:ext cx="283653" cy="222991"/>
                <a:chOff x="-3602069" y="3559739"/>
                <a:chExt cx="283653" cy="222991"/>
              </a:xfrm>
            </p:grpSpPr>
            <p:sp>
              <p:nvSpPr>
                <p:cNvPr id="16" name="ひし形 26">
                  <a:extLst>
                    <a:ext uri="{FF2B5EF4-FFF2-40B4-BE49-F238E27FC236}">
                      <a16:creationId xmlns:a16="http://schemas.microsoft.com/office/drawing/2014/main" id="{3EEBA51B-EC87-D06A-C388-DF2EC5C1AA86}"/>
                    </a:ext>
                  </a:extLst>
                </p:cNvPr>
                <p:cNvSpPr/>
                <p:nvPr/>
              </p:nvSpPr>
              <p:spPr>
                <a:xfrm>
                  <a:off x="-3531156" y="3559739"/>
                  <a:ext cx="141826" cy="141826"/>
                </a:xfrm>
                <a:prstGeom prst="diamond">
                  <a:avLst/>
                </a:prstGeom>
                <a:solidFill>
                  <a:schemeClr val="bg1"/>
                </a:solidFill>
                <a:ln>
                  <a:solidFill>
                    <a:srgbClr val="E21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sp>
              <p:nvSpPr>
                <p:cNvPr id="17" name="ひし形 27">
                  <a:extLst>
                    <a:ext uri="{FF2B5EF4-FFF2-40B4-BE49-F238E27FC236}">
                      <a16:creationId xmlns:a16="http://schemas.microsoft.com/office/drawing/2014/main" id="{2D74B8D4-EFF5-C792-8A24-BC0C59888A31}"/>
                    </a:ext>
                  </a:extLst>
                </p:cNvPr>
                <p:cNvSpPr/>
                <p:nvPr/>
              </p:nvSpPr>
              <p:spPr>
                <a:xfrm>
                  <a:off x="-3460242" y="3640904"/>
                  <a:ext cx="141826" cy="141826"/>
                </a:xfrm>
                <a:prstGeom prst="diamond">
                  <a:avLst/>
                </a:prstGeom>
                <a:solidFill>
                  <a:srgbClr val="FF5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sp>
              <p:nvSpPr>
                <p:cNvPr id="18" name="ひし形 28">
                  <a:extLst>
                    <a:ext uri="{FF2B5EF4-FFF2-40B4-BE49-F238E27FC236}">
                      <a16:creationId xmlns:a16="http://schemas.microsoft.com/office/drawing/2014/main" id="{4B4A9744-5D64-47D1-02CB-1B771CC0C9F6}"/>
                    </a:ext>
                  </a:extLst>
                </p:cNvPr>
                <p:cNvSpPr/>
                <p:nvPr/>
              </p:nvSpPr>
              <p:spPr>
                <a:xfrm>
                  <a:off x="-3602069" y="3640904"/>
                  <a:ext cx="141826" cy="141826"/>
                </a:xfrm>
                <a:prstGeom prst="diamond">
                  <a:avLst/>
                </a:prstGeom>
                <a:solidFill>
                  <a:srgbClr val="DAC1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grpSp>
          <p:sp>
            <p:nvSpPr>
              <p:cNvPr id="15" name="ひし形 25">
                <a:extLst>
                  <a:ext uri="{FF2B5EF4-FFF2-40B4-BE49-F238E27FC236}">
                    <a16:creationId xmlns:a16="http://schemas.microsoft.com/office/drawing/2014/main" id="{014BAECF-C794-E81C-6A0C-630772E34FD0}"/>
                  </a:ext>
                </a:extLst>
              </p:cNvPr>
              <p:cNvSpPr/>
              <p:nvPr/>
            </p:nvSpPr>
            <p:spPr>
              <a:xfrm>
                <a:off x="-1992641" y="6827479"/>
                <a:ext cx="141826" cy="141826"/>
              </a:xfrm>
              <a:prstGeom prst="diamond">
                <a:avLst/>
              </a:prstGeom>
              <a:solidFill>
                <a:schemeClr val="bg1"/>
              </a:solidFill>
              <a:ln>
                <a:solidFill>
                  <a:srgbClr val="E21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dirty="0">
                  <a:solidFill>
                    <a:prstClr val="white"/>
                  </a:solidFill>
                  <a:latin typeface="Calibri" panose="020F0502020204030204"/>
                  <a:ea typeface="ＭＳ Ｐゴシック" panose="020B0600070205080204" pitchFamily="50" charset="-128"/>
                </a:endParaRPr>
              </a:p>
            </p:txBody>
          </p:sp>
        </p:grpSp>
      </p:grpSp>
      <p:sp>
        <p:nvSpPr>
          <p:cNvPr id="2" name="スライド番号プレースホルダー 3">
            <a:extLst>
              <a:ext uri="{FF2B5EF4-FFF2-40B4-BE49-F238E27FC236}">
                <a16:creationId xmlns:a16="http://schemas.microsoft.com/office/drawing/2014/main" id="{BBD6C2B6-8A30-C3D2-359F-9A421CB270E9}"/>
              </a:ext>
            </a:extLst>
          </p:cNvPr>
          <p:cNvSpPr txBox="1">
            <a:spLocks/>
          </p:cNvSpPr>
          <p:nvPr/>
        </p:nvSpPr>
        <p:spPr>
          <a:xfrm>
            <a:off x="9843135" y="6529255"/>
            <a:ext cx="2348865" cy="365125"/>
          </a:xfrm>
          <a:prstGeom prst="rect">
            <a:avLst/>
          </a:prstGeom>
        </p:spPr>
        <p:txBody>
          <a:bodyPr vert="horz" lIns="91440" tIns="45720" rIns="91440" bIns="45720" rtlCol="0" anchor="ctr"/>
          <a:lstStyle>
            <a:defPPr>
              <a:defRPr lang="ja-JP"/>
            </a:defPPr>
            <a:lvl1pPr marL="0" algn="r" defTabSz="538764" rtl="0" eaLnBrk="1" latinLnBrk="0" hangingPunct="1">
              <a:defRPr kumimoji="1" sz="1600" kern="1200">
                <a:solidFill>
                  <a:schemeClr val="tx1">
                    <a:tint val="75000"/>
                  </a:schemeClr>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a:lstStyle>
          <a:p>
            <a:r>
              <a:rPr lang="ja-JP" altLang="en-US" dirty="0"/>
              <a:t>参考資料</a:t>
            </a:r>
            <a:fld id="{6A70E845-0D8F-449C-90C5-9A89250B6867}" type="slidenum">
              <a:rPr lang="ja-JP" altLang="en-US"/>
              <a:pPr/>
              <a:t>3</a:t>
            </a:fld>
            <a:endParaRPr lang="ja-JP" altLang="en-US" dirty="0"/>
          </a:p>
        </p:txBody>
      </p:sp>
    </p:spTree>
    <p:extLst>
      <p:ext uri="{BB962C8B-B14F-4D97-AF65-F5344CB8AC3E}">
        <p14:creationId xmlns:p14="http://schemas.microsoft.com/office/powerpoint/2010/main" val="308213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 name="コンテンツ プレースホルダー 14"/>
          <p:cNvSpPr txBox="1"/>
          <p:nvPr/>
        </p:nvSpPr>
        <p:spPr>
          <a:xfrm>
            <a:off x="2834360" y="2698498"/>
            <a:ext cx="2780795" cy="288275"/>
          </a:xfrm>
          <a:prstGeom prst="rect">
            <a:avLst/>
          </a:prstGeom>
        </p:spPr>
        <p:txBody>
          <a:bodyPr vert="horz" lIns="51435" tIns="25717" rIns="51435" bIns="25717"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10000"/>
              </a:lnSpc>
              <a:buNone/>
            </a:pPr>
            <a:r>
              <a:rPr lang="ja-JP" altLang="en-US" sz="1119" dirty="0">
                <a:solidFill>
                  <a:schemeClr val="bg1"/>
                </a:solidFill>
                <a:latin typeface="HGPｺﾞｼｯｸE" panose="020B0900000000000000" pitchFamily="50" charset="-128"/>
                <a:ea typeface="HGPｺﾞｼｯｸE" panose="020B0900000000000000" pitchFamily="50" charset="-128"/>
                <a:cs typeface="メイリオ" panose="020B0604030504040204" pitchFamily="50" charset="-128"/>
              </a:rPr>
              <a:t>団体向け食事施設情報</a:t>
            </a:r>
          </a:p>
        </p:txBody>
      </p:sp>
      <p:graphicFrame>
        <p:nvGraphicFramePr>
          <p:cNvPr id="1869" name="表 330"/>
          <p:cNvGraphicFramePr>
            <a:graphicFrameLocks noGrp="1"/>
          </p:cNvGraphicFramePr>
          <p:nvPr>
            <p:extLst>
              <p:ext uri="{D42A27DB-BD31-4B8C-83A1-F6EECF244321}">
                <p14:modId xmlns:p14="http://schemas.microsoft.com/office/powerpoint/2010/main" val="1897510985"/>
              </p:ext>
            </p:extLst>
          </p:nvPr>
        </p:nvGraphicFramePr>
        <p:xfrm>
          <a:off x="196949" y="50716"/>
          <a:ext cx="11859064" cy="6807289"/>
        </p:xfrm>
        <a:graphic>
          <a:graphicData uri="http://schemas.openxmlformats.org/drawingml/2006/table">
            <a:tbl>
              <a:tblPr firstRow="1" bandRow="1">
                <a:tableStyleId>{00A15C55-8517-42AA-B614-E9B94910E393}</a:tableStyleId>
              </a:tblPr>
              <a:tblGrid>
                <a:gridCol w="885560">
                  <a:extLst>
                    <a:ext uri="{9D8B030D-6E8A-4147-A177-3AD203B41FA5}">
                      <a16:colId xmlns:a16="http://schemas.microsoft.com/office/drawing/2014/main" val="20003"/>
                    </a:ext>
                  </a:extLst>
                </a:gridCol>
                <a:gridCol w="1225413">
                  <a:extLst>
                    <a:ext uri="{9D8B030D-6E8A-4147-A177-3AD203B41FA5}">
                      <a16:colId xmlns:a16="http://schemas.microsoft.com/office/drawing/2014/main" val="823169512"/>
                    </a:ext>
                  </a:extLst>
                </a:gridCol>
                <a:gridCol w="2881478">
                  <a:extLst>
                    <a:ext uri="{9D8B030D-6E8A-4147-A177-3AD203B41FA5}">
                      <a16:colId xmlns:a16="http://schemas.microsoft.com/office/drawing/2014/main" val="20004"/>
                    </a:ext>
                  </a:extLst>
                </a:gridCol>
                <a:gridCol w="1867006">
                  <a:extLst>
                    <a:ext uri="{9D8B030D-6E8A-4147-A177-3AD203B41FA5}">
                      <a16:colId xmlns:a16="http://schemas.microsoft.com/office/drawing/2014/main" val="1672416598"/>
                    </a:ext>
                  </a:extLst>
                </a:gridCol>
                <a:gridCol w="1908059">
                  <a:extLst>
                    <a:ext uri="{9D8B030D-6E8A-4147-A177-3AD203B41FA5}">
                      <a16:colId xmlns:a16="http://schemas.microsoft.com/office/drawing/2014/main" val="20005"/>
                    </a:ext>
                  </a:extLst>
                </a:gridCol>
                <a:gridCol w="3091548">
                  <a:extLst>
                    <a:ext uri="{9D8B030D-6E8A-4147-A177-3AD203B41FA5}">
                      <a16:colId xmlns:a16="http://schemas.microsoft.com/office/drawing/2014/main" val="2877845936"/>
                    </a:ext>
                  </a:extLst>
                </a:gridCol>
              </a:tblGrid>
              <a:tr h="267021">
                <a:tc>
                  <a:txBody>
                    <a:bodyPr/>
                    <a:lstStyle/>
                    <a:p>
                      <a:pPr algn="ctr"/>
                      <a:r>
                        <a:rPr kumimoji="1" lang="ja-JP" altLang="en-US" sz="1100" dirty="0"/>
                        <a:t>エリア</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t>メニュー内容</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t>店名</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t>電話番号</a:t>
                      </a: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受入可能人数</a:t>
                      </a:r>
                    </a:p>
                  </a:txBody>
                  <a:tcPr marL="46986" marR="46986" marT="23494" marB="23494"/>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extLst>
                  <a:ext uri="{0D108BD9-81ED-4DB2-BD59-A6C34878D82A}">
                    <a16:rowId xmlns:a16="http://schemas.microsoft.com/office/drawing/2014/main" val="10000"/>
                  </a:ext>
                </a:extLst>
              </a:tr>
              <a:tr h="300780">
                <a:tc rowSpan="10">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近江町市場</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ひがし山</a:t>
                      </a:r>
                    </a:p>
                  </a:txBody>
                  <a:tcPr marL="46986" marR="46986" marT="23494" marB="23494"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洋食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3"/>
                        </a:rPr>
                        <a:t>ビストロ　とどろき亭</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076-252-5755</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（ひがし茶屋入口）</a:t>
                      </a:r>
                    </a:p>
                  </a:txBody>
                  <a:tcPr marL="46986" marR="46986" marT="23494" marB="23494" anchor="ctr"/>
                </a:tc>
                <a:extLst>
                  <a:ext uri="{0D108BD9-81ED-4DB2-BD59-A6C34878D82A}">
                    <a16:rowId xmlns:a16="http://schemas.microsoft.com/office/drawing/2014/main" val="1140630950"/>
                  </a:ext>
                </a:extLst>
              </a:tr>
              <a:tr h="30078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寿司・和食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4"/>
                        </a:rPr>
                        <a:t>近江町食処 鮮彩えにし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050-5484-9502</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38</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（近江町市場内）</a:t>
                      </a:r>
                    </a:p>
                  </a:txBody>
                  <a:tcPr marL="46986" marR="46986" marT="23494" marB="23494" anchor="ctr"/>
                </a:tc>
                <a:extLst>
                  <a:ext uri="{0D108BD9-81ED-4DB2-BD59-A6C34878D82A}">
                    <a16:rowId xmlns:a16="http://schemas.microsoft.com/office/drawing/2014/main" val="2290146416"/>
                  </a:ext>
                </a:extLst>
              </a:tr>
              <a:tr h="30078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marL="0" marR="0" lvl="0" indent="0" algn="ctr" defTabSz="450502" rtl="0" eaLnBrk="1" fontAlgn="auto" latinLnBrk="0" hangingPunct="1">
                        <a:lnSpc>
                          <a:spcPct val="100000"/>
                        </a:lnSpc>
                        <a:spcBef>
                          <a:spcPts val="0"/>
                        </a:spcBef>
                        <a:spcAft>
                          <a:spcPts val="0"/>
                        </a:spcAft>
                        <a:buClrTx/>
                        <a:buSzTx/>
                        <a:buFontTx/>
                        <a:buNone/>
                        <a:tabLst/>
                        <a:defRPr/>
                      </a:pPr>
                      <a:r>
                        <a:rPr kumimoji="1"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a:r>
                        <a:rPr lang="ja-JP" altLang="en-US" sz="1400" u="none" strike="noStrike" dirty="0">
                          <a:effectLst/>
                          <a:latin typeface="BIZ UDPゴシック" panose="020B0400000000000000" pitchFamily="50" charset="-128"/>
                          <a:ea typeface="BIZ UDPゴシック" panose="020B0400000000000000" pitchFamily="50" charset="-128"/>
                          <a:hlinkClick r:id="rId5"/>
                        </a:rPr>
                        <a:t>旬彩和食　口福</a:t>
                      </a:r>
                      <a:r>
                        <a:rPr lang="en-US" altLang="ja-JP"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こうふく</a:t>
                      </a:r>
                      <a:r>
                        <a:rPr lang="en-US" altLang="ja-JP" sz="1400" u="none" strike="noStrike" dirty="0">
                          <a:effectLst/>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a:r>
                        <a:rPr kumimoji="1" lang="en-US" altLang="ja-JP" sz="1200" dirty="0">
                          <a:latin typeface="BIZ UDPゴシック" panose="020B0400000000000000" pitchFamily="50" charset="-128"/>
                          <a:ea typeface="BIZ UDPゴシック" panose="020B0400000000000000" pitchFamily="50" charset="-128"/>
                        </a:rPr>
                        <a:t>076-225-8080</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18</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（近江町市場内）</a:t>
                      </a:r>
                    </a:p>
                  </a:txBody>
                  <a:tcPr marL="46986" marR="46986" marT="23494" marB="23494" anchor="ctr"/>
                </a:tc>
                <a:extLst>
                  <a:ext uri="{0D108BD9-81ED-4DB2-BD59-A6C34878D82A}">
                    <a16:rowId xmlns:a16="http://schemas.microsoft.com/office/drawing/2014/main" val="2910067774"/>
                  </a:ext>
                </a:extLst>
              </a:tr>
              <a:tr h="30078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6"/>
                        </a:rPr>
                        <a:t>近江町食堂</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076-221-5377</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18</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x1</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（近江町市場内）</a:t>
                      </a:r>
                    </a:p>
                  </a:txBody>
                  <a:tcPr marL="46986" marR="46986" marT="23494" marB="23494" anchor="ctr"/>
                </a:tc>
                <a:extLst>
                  <a:ext uri="{0D108BD9-81ED-4DB2-BD59-A6C34878D82A}">
                    <a16:rowId xmlns:a16="http://schemas.microsoft.com/office/drawing/2014/main" val="2725219690"/>
                  </a:ext>
                </a:extLst>
              </a:tr>
              <a:tr h="51486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marL="0" marR="0" lvl="0" indent="0" algn="ctr" defTabSz="450502" rtl="0" eaLnBrk="1" fontAlgn="auto" latinLnBrk="0" hangingPunct="1">
                        <a:lnSpc>
                          <a:spcPct val="100000"/>
                        </a:lnSpc>
                        <a:spcBef>
                          <a:spcPts val="0"/>
                        </a:spcBef>
                        <a:spcAft>
                          <a:spcPts val="0"/>
                        </a:spcAft>
                        <a:buClrTx/>
                        <a:buSzTx/>
                        <a:buFontTx/>
                        <a:buNone/>
                        <a:tabLst/>
                        <a:defRPr/>
                      </a:pPr>
                      <a:r>
                        <a:rPr kumimoji="1"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a:r>
                        <a:rPr kumimoji="1" lang="ja-JP" altLang="en-US" sz="1400" dirty="0">
                          <a:latin typeface="BIZ UDPゴシック" panose="020B0400000000000000" pitchFamily="50" charset="-128"/>
                          <a:ea typeface="BIZ UDPゴシック" panose="020B0400000000000000" pitchFamily="50" charset="-128"/>
                          <a:hlinkClick r:id="rId7"/>
                        </a:rPr>
                        <a:t>市の蔵</a:t>
                      </a:r>
                      <a:endParaRPr kumimoji="1" lang="ja-JP" altLang="en-US" sz="14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a:r>
                        <a:rPr kumimoji="1" lang="en-US" altLang="ja-JP" sz="1200" dirty="0">
                          <a:latin typeface="BIZ UDPゴシック" panose="020B0400000000000000" pitchFamily="50" charset="-128"/>
                          <a:ea typeface="BIZ UDPゴシック" panose="020B0400000000000000" pitchFamily="50" charset="-128"/>
                        </a:rPr>
                        <a:t>076-224-3371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料理のみ　</a:t>
                      </a:r>
                      <a:r>
                        <a:rPr kumimoji="1" lang="en-US" altLang="ja-JP" sz="1200" dirty="0">
                          <a:latin typeface="BIZ UDPゴシック" panose="020B0400000000000000" pitchFamily="50" charset="-128"/>
                          <a:ea typeface="BIZ UDPゴシック" panose="020B0400000000000000" pitchFamily="50" charset="-128"/>
                        </a:rPr>
                        <a:t>3,300</a:t>
                      </a:r>
                      <a:r>
                        <a:rPr kumimoji="1" lang="ja-JP" altLang="en-US" sz="1200" dirty="0">
                          <a:latin typeface="BIZ UDPゴシック" panose="020B0400000000000000" pitchFamily="50" charset="-128"/>
                          <a:ea typeface="BIZ UDPゴシック" panose="020B0400000000000000" pitchFamily="50" charset="-128"/>
                        </a:rPr>
                        <a:t>円～、飲み放題　</a:t>
                      </a:r>
                      <a:r>
                        <a:rPr kumimoji="1" lang="en-US" altLang="ja-JP" sz="1200" dirty="0">
                          <a:latin typeface="BIZ UDPゴシック" panose="020B0400000000000000" pitchFamily="50" charset="-128"/>
                          <a:ea typeface="BIZ UDPゴシック" panose="020B0400000000000000" pitchFamily="50" charset="-128"/>
                        </a:rPr>
                        <a:t>5,000</a:t>
                      </a:r>
                      <a:r>
                        <a:rPr kumimoji="1" lang="ja-JP" altLang="en-US" sz="1200" dirty="0">
                          <a:latin typeface="BIZ UDPゴシック" panose="020B0400000000000000" pitchFamily="50" charset="-128"/>
                          <a:ea typeface="BIZ UDPゴシック" panose="020B0400000000000000" pitchFamily="50" charset="-128"/>
                        </a:rPr>
                        <a:t>円～</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近江町市場内</a:t>
                      </a:r>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117377585"/>
                  </a:ext>
                </a:extLst>
              </a:tr>
              <a:tr h="30078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450502" rtl="0" eaLnBrk="1" fontAlgn="ctr" latinLnBrk="0" hangingPunct="1">
                        <a:lnSpc>
                          <a:spcPct val="100000"/>
                        </a:lnSpc>
                        <a:spcBef>
                          <a:spcPts val="0"/>
                        </a:spcBef>
                        <a:spcAft>
                          <a:spcPts val="0"/>
                        </a:spcAft>
                        <a:buClrTx/>
                        <a:buSzTx/>
                        <a:buFontTx/>
                        <a:buNone/>
                        <a:tabLst/>
                        <a:defRPr/>
                      </a:pP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8"/>
                        </a:rPr>
                        <a:t>割烹　魚常</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450502" rtl="0" eaLnBrk="1" fontAlgn="ctr"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076-221-0711</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名まで</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056800867"/>
                  </a:ext>
                </a:extLst>
              </a:tr>
              <a:tr h="30078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marL="0" marR="0" lvl="0" indent="0" algn="ctr" defTabSz="450502" rtl="0" eaLnBrk="1" fontAlgn="ctr"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450502" rtl="0" eaLnBrk="1" fontAlgn="ctr" latinLnBrk="0" hangingPunct="1">
                        <a:lnSpc>
                          <a:spcPct val="100000"/>
                        </a:lnSpc>
                        <a:spcBef>
                          <a:spcPts val="0"/>
                        </a:spcBef>
                        <a:spcAft>
                          <a:spcPts val="0"/>
                        </a:spcAft>
                        <a:buClrTx/>
                        <a:buSzTx/>
                        <a:buFontTx/>
                        <a:buNone/>
                        <a:tabLst/>
                        <a:defRPr/>
                      </a:pP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9"/>
                        </a:rPr>
                        <a:t>能加万菜　市場屋</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450502" rtl="0" eaLnBrk="1" fontAlgn="ctr"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076-254-1088</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42</a:t>
                      </a:r>
                      <a:r>
                        <a:rPr kumimoji="1" lang="ja-JP" altLang="en-US" sz="1200" dirty="0">
                          <a:latin typeface="BIZ UDPゴシック" panose="020B0400000000000000" pitchFamily="50" charset="-128"/>
                          <a:ea typeface="BIZ UDPゴシック" panose="020B0400000000000000" pitchFamily="50" charset="-128"/>
                        </a:rPr>
                        <a:t>名ｘ</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（近江町市場内）　</a:t>
                      </a:r>
                      <a:r>
                        <a:rPr kumimoji="1" lang="en-US" altLang="ja-JP" sz="1200" dirty="0">
                          <a:latin typeface="BIZ UDPゴシック" panose="020B0400000000000000" pitchFamily="50" charset="-128"/>
                          <a:ea typeface="BIZ UDPゴシック" panose="020B0400000000000000" pitchFamily="50" charset="-128"/>
                        </a:rPr>
                        <a:t>2,500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2875418934"/>
                  </a:ext>
                </a:extLst>
              </a:tr>
              <a:tr h="30078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0"/>
                        </a:rPr>
                        <a:t>割烹　田村</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076-222-0517</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名ｘ</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コース</a:t>
                      </a:r>
                      <a:r>
                        <a:rPr kumimoji="1" lang="en-US" altLang="ja-JP" sz="1200" dirty="0">
                          <a:latin typeface="BIZ UDPゴシック" panose="020B0400000000000000" pitchFamily="50" charset="-128"/>
                          <a:ea typeface="BIZ UDPゴシック" panose="020B0400000000000000" pitchFamily="50" charset="-128"/>
                        </a:rPr>
                        <a:t>7,700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3138880346"/>
                  </a:ext>
                </a:extLst>
              </a:tr>
              <a:tr h="30078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1"/>
                        </a:rPr>
                        <a:t>いしや</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076-255-1357</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356620527"/>
                  </a:ext>
                </a:extLst>
              </a:tr>
              <a:tr h="30078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和食・洋食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450502" rtl="0" eaLnBrk="1" fontAlgn="ctr" latinLnBrk="0" hangingPunct="1">
                        <a:lnSpc>
                          <a:spcPct val="100000"/>
                        </a:lnSpc>
                        <a:spcBef>
                          <a:spcPts val="0"/>
                        </a:spcBef>
                        <a:spcAft>
                          <a:spcPts val="0"/>
                        </a:spcAft>
                        <a:buClrTx/>
                        <a:buSzTx/>
                        <a:buFontTx/>
                        <a:buNone/>
                        <a:tabLst/>
                        <a:defRPr/>
                      </a:pP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2"/>
                        </a:rPr>
                        <a:t>和宴会場　「白梅亭」</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450502" rtl="0" eaLnBrk="1" fontAlgn="ctr"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076-264-7858</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（金沢城大手門前</a:t>
                      </a:r>
                      <a:r>
                        <a:rPr kumimoji="1" lang="en-US" altLang="ja-JP" sz="1200" dirty="0">
                          <a:latin typeface="BIZ UDPゴシック" panose="020B0400000000000000" pitchFamily="50" charset="-128"/>
                          <a:ea typeface="BIZ UDPゴシック" panose="020B0400000000000000" pitchFamily="50" charset="-128"/>
                        </a:rPr>
                        <a:t>KKR</a:t>
                      </a:r>
                      <a:r>
                        <a:rPr kumimoji="1" lang="ja-JP" altLang="en-US" sz="1200" dirty="0">
                          <a:latin typeface="BIZ UDPゴシック" panose="020B0400000000000000" pitchFamily="50" charset="-128"/>
                          <a:ea typeface="BIZ UDPゴシック" panose="020B0400000000000000" pitchFamily="50" charset="-128"/>
                        </a:rPr>
                        <a:t>金沢ホテル内）</a:t>
                      </a:r>
                    </a:p>
                  </a:txBody>
                  <a:tcPr marL="46986" marR="46986" marT="23494" marB="23494" anchor="ctr"/>
                </a:tc>
                <a:extLst>
                  <a:ext uri="{0D108BD9-81ED-4DB2-BD59-A6C34878D82A}">
                    <a16:rowId xmlns:a16="http://schemas.microsoft.com/office/drawing/2014/main" val="3028314044"/>
                  </a:ext>
                </a:extLst>
              </a:tr>
              <a:tr h="519062">
                <a:tc rowSpan="4">
                  <a:txBody>
                    <a:bodyPr/>
                    <a:lstStyle/>
                    <a:p>
                      <a:r>
                        <a:rPr kumimoji="1" lang="ja-JP" altLang="en-US" sz="1200" dirty="0">
                          <a:latin typeface="BIZ UDPゴシック" panose="020B0400000000000000" pitchFamily="50" charset="-128"/>
                          <a:ea typeface="BIZ UDPゴシック" panose="020B0400000000000000" pitchFamily="50" charset="-128"/>
                        </a:rPr>
                        <a:t>兼六園周辺</a:t>
                      </a:r>
                    </a:p>
                  </a:txBody>
                  <a:tcPr marL="78296" marR="78296" marT="39148" marB="39148"/>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寿司</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3"/>
                        </a:rPr>
                        <a:t>近江町海鮮丼家　ひら井　兼六園店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076-262-0072</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38</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x1</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（石川県物産館内）</a:t>
                      </a:r>
                    </a:p>
                  </a:txBody>
                  <a:tcPr marL="46986" marR="46986" marT="23494" marB="23494" anchor="ctr"/>
                </a:tc>
                <a:extLst>
                  <a:ext uri="{0D108BD9-81ED-4DB2-BD59-A6C34878D82A}">
                    <a16:rowId xmlns:a16="http://schemas.microsoft.com/office/drawing/2014/main" val="1322668852"/>
                  </a:ext>
                </a:extLst>
              </a:tr>
              <a:tr h="475584">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4"/>
                        </a:rPr>
                        <a:t>しゃぶしゃぶ・加賀料理　石亭</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050-3647-0322</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14</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0001"/>
                  </a:ext>
                </a:extLst>
              </a:tr>
              <a:tr h="300780">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5"/>
                        </a:rPr>
                        <a:t>かなざわ玉泉邸</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076-256-1542</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28</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ミシュランガイド</a:t>
                      </a:r>
                      <a:r>
                        <a:rPr kumimoji="1" lang="en-US" altLang="ja-JP" sz="1200" dirty="0">
                          <a:latin typeface="BIZ UDPゴシック" panose="020B0400000000000000" pitchFamily="50" charset="-128"/>
                          <a:ea typeface="BIZ UDPゴシック" panose="020B0400000000000000" pitchFamily="50" charset="-128"/>
                        </a:rPr>
                        <a:t>2021</a:t>
                      </a:r>
                      <a:r>
                        <a:rPr kumimoji="1" lang="ja-JP" altLang="en-US" sz="1200" dirty="0">
                          <a:latin typeface="BIZ UDPゴシック" panose="020B0400000000000000" pitchFamily="50" charset="-128"/>
                          <a:ea typeface="BIZ UDPゴシック" panose="020B0400000000000000" pitchFamily="50" charset="-128"/>
                        </a:rPr>
                        <a:t>「プレート」</a:t>
                      </a:r>
                    </a:p>
                  </a:txBody>
                  <a:tcPr marL="46986" marR="46986" marT="23494" marB="23494" anchor="ctr"/>
                </a:tc>
                <a:extLst>
                  <a:ext uri="{0D108BD9-81ED-4DB2-BD59-A6C34878D82A}">
                    <a16:rowId xmlns:a16="http://schemas.microsoft.com/office/drawing/2014/main" val="1889887993"/>
                  </a:ext>
                </a:extLst>
              </a:tr>
              <a:tr h="300780">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フランス料理</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6"/>
                        </a:rPr>
                        <a:t>ジャルダン・ポール・ボキューズ</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076-261-1161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60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１</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（しいのき迎賓館内）</a:t>
                      </a:r>
                    </a:p>
                  </a:txBody>
                  <a:tcPr marL="46986" marR="46986" marT="23494" marB="23494" anchor="ctr"/>
                </a:tc>
                <a:extLst>
                  <a:ext uri="{0D108BD9-81ED-4DB2-BD59-A6C34878D82A}">
                    <a16:rowId xmlns:a16="http://schemas.microsoft.com/office/drawing/2014/main" val="279986138"/>
                  </a:ext>
                </a:extLst>
              </a:tr>
              <a:tr h="300780">
                <a:tc rowSpan="5">
                  <a:txBody>
                    <a:bodyPr/>
                    <a:lstStyle/>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片町</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香林坊</a:t>
                      </a:r>
                    </a:p>
                  </a:txBody>
                  <a:tcPr marL="78296" marR="78296" marT="39148" marB="39148"/>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7"/>
                        </a:rPr>
                        <a:t>あまつぼ</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076-221-8491</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60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（柿木畠）</a:t>
                      </a:r>
                    </a:p>
                  </a:txBody>
                  <a:tcPr marL="46986" marR="46986" marT="23494" marB="23494" anchor="ctr"/>
                </a:tc>
                <a:extLst>
                  <a:ext uri="{0D108BD9-81ED-4DB2-BD59-A6C34878D82A}">
                    <a16:rowId xmlns:a16="http://schemas.microsoft.com/office/drawing/2014/main" val="1536758327"/>
                  </a:ext>
                </a:extLst>
              </a:tr>
              <a:tr h="300780">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a:solidFill>
                      <a:srgbClr val="D2DEEF"/>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8"/>
                        </a:rPr>
                        <a:t>千の升（さかづき）</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076-224-2062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名ｘ</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（柿木畠）</a:t>
                      </a:r>
                    </a:p>
                  </a:txBody>
                  <a:tcPr marL="46986" marR="46986" marT="23494" marB="23494" anchor="ctr"/>
                </a:tc>
                <a:extLst>
                  <a:ext uri="{0D108BD9-81ED-4DB2-BD59-A6C34878D82A}">
                    <a16:rowId xmlns:a16="http://schemas.microsoft.com/office/drawing/2014/main" val="2730198683"/>
                  </a:ext>
                </a:extLst>
              </a:tr>
              <a:tr h="519062">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a:solidFill>
                      <a:srgbClr val="D2DEEF"/>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9"/>
                        </a:rPr>
                        <a:t>居酒屋割烹　源左エ門　木倉町店</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076-232-7110</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38</a:t>
                      </a:r>
                      <a:r>
                        <a:rPr kumimoji="1" lang="ja-JP" altLang="en-US" sz="1200" dirty="0">
                          <a:latin typeface="BIZ UDPゴシック" panose="020B0400000000000000" pitchFamily="50" charset="-128"/>
                          <a:ea typeface="BIZ UDPゴシック" panose="020B0400000000000000" pitchFamily="50" charset="-128"/>
                        </a:rPr>
                        <a:t>名ｘ</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（木倉町）</a:t>
                      </a:r>
                    </a:p>
                  </a:txBody>
                  <a:tcPr marL="46986" marR="46986" marT="23494" marB="23494" anchor="ctr"/>
                </a:tc>
                <a:extLst>
                  <a:ext uri="{0D108BD9-81ED-4DB2-BD59-A6C34878D82A}">
                    <a16:rowId xmlns:a16="http://schemas.microsoft.com/office/drawing/2014/main" val="3305944588"/>
                  </a:ext>
                </a:extLst>
              </a:tr>
              <a:tr h="300780">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a:solidFill>
                      <a:srgbClr val="D2DEEF"/>
                    </a:solidFill>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和食・居酒屋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20"/>
                        </a:rPr>
                        <a:t>金沢炉端　あっぱれ</a:t>
                      </a:r>
                      <a:r>
                        <a:rPr lang="en-US" altLang="ja-JP" sz="1400" b="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rPr>
                        <a:t>夜のみ</a:t>
                      </a:r>
                      <a:r>
                        <a:rPr lang="en-US" altLang="ja-JP" sz="1400" b="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076-256-0182</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20x2</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441989976"/>
                  </a:ext>
                </a:extLst>
              </a:tr>
              <a:tr h="300780">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a:solidFill>
                      <a:srgbClr val="D2DEEF"/>
                    </a:solidFill>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おでん・和食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21"/>
                        </a:rPr>
                        <a:t>金澤おでん　赤玉　本店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076-223-3330</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25</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3754137082"/>
                  </a:ext>
                </a:extLst>
              </a:tr>
            </a:tbl>
          </a:graphicData>
        </a:graphic>
      </p:graphicFrame>
      <p:sp>
        <p:nvSpPr>
          <p:cNvPr id="2" name="スライド番号プレースホルダー 3">
            <a:extLst>
              <a:ext uri="{FF2B5EF4-FFF2-40B4-BE49-F238E27FC236}">
                <a16:creationId xmlns:a16="http://schemas.microsoft.com/office/drawing/2014/main" id="{22198EB7-DD8B-05ED-C394-8CFAC59C5145}"/>
              </a:ext>
            </a:extLst>
          </p:cNvPr>
          <p:cNvSpPr txBox="1">
            <a:spLocks/>
          </p:cNvSpPr>
          <p:nvPr/>
        </p:nvSpPr>
        <p:spPr>
          <a:xfrm>
            <a:off x="9843135" y="6492875"/>
            <a:ext cx="2348865" cy="365125"/>
          </a:xfrm>
          <a:prstGeom prst="rect">
            <a:avLst/>
          </a:prstGeom>
        </p:spPr>
        <p:txBody>
          <a:bodyPr vert="horz" lIns="91440" tIns="45720" rIns="91440" bIns="45720" rtlCol="0" anchor="ctr"/>
          <a:lstStyle>
            <a:defPPr>
              <a:defRPr lang="ja-JP"/>
            </a:defPPr>
            <a:lvl1pPr marL="0" algn="r" defTabSz="538764" rtl="0" eaLnBrk="1" latinLnBrk="0" hangingPunct="1">
              <a:defRPr kumimoji="1" sz="1600" kern="1200">
                <a:solidFill>
                  <a:schemeClr val="tx1">
                    <a:tint val="75000"/>
                  </a:schemeClr>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a:lstStyle>
          <a:p>
            <a:r>
              <a:rPr lang="ja-JP" altLang="en-US" dirty="0"/>
              <a:t>参考資料</a:t>
            </a:r>
            <a:fld id="{6A70E845-0D8F-449C-90C5-9A89250B6867}" type="slidenum">
              <a:rPr lang="ja-JP" altLang="en-US"/>
              <a:pPr/>
              <a:t>4</a:t>
            </a:fld>
            <a:endParaRPr lang="ja-JP" altLang="en-US" dirty="0"/>
          </a:p>
        </p:txBody>
      </p:sp>
    </p:spTree>
    <p:extLst>
      <p:ext uri="{BB962C8B-B14F-4D97-AF65-F5344CB8AC3E}">
        <p14:creationId xmlns:p14="http://schemas.microsoft.com/office/powerpoint/2010/main" val="164580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6DDC1-0A86-F003-F902-0CDA6DAB8FA0}"/>
            </a:ext>
          </a:extLst>
        </p:cNvPr>
        <p:cNvGrpSpPr/>
        <p:nvPr/>
      </p:nvGrpSpPr>
      <p:grpSpPr>
        <a:xfrm>
          <a:off x="0" y="0"/>
          <a:ext cx="0" cy="0"/>
          <a:chOff x="0" y="0"/>
          <a:chExt cx="0" cy="0"/>
        </a:xfrm>
      </p:grpSpPr>
      <p:sp>
        <p:nvSpPr>
          <p:cNvPr id="1792" name="コンテンツ プレースホルダー 14">
            <a:extLst>
              <a:ext uri="{FF2B5EF4-FFF2-40B4-BE49-F238E27FC236}">
                <a16:creationId xmlns:a16="http://schemas.microsoft.com/office/drawing/2014/main" id="{69F37674-9757-C9C5-9618-31678E910E44}"/>
              </a:ext>
            </a:extLst>
          </p:cNvPr>
          <p:cNvSpPr txBox="1"/>
          <p:nvPr/>
        </p:nvSpPr>
        <p:spPr>
          <a:xfrm>
            <a:off x="2834360" y="2698498"/>
            <a:ext cx="2780795" cy="288275"/>
          </a:xfrm>
          <a:prstGeom prst="rect">
            <a:avLst/>
          </a:prstGeom>
        </p:spPr>
        <p:txBody>
          <a:bodyPr vert="horz" lIns="51435" tIns="25717" rIns="51435" bIns="25717"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10000"/>
              </a:lnSpc>
              <a:buNone/>
            </a:pPr>
            <a:r>
              <a:rPr lang="ja-JP" altLang="en-US" sz="1119" dirty="0">
                <a:solidFill>
                  <a:schemeClr val="bg1"/>
                </a:solidFill>
                <a:latin typeface="HGPｺﾞｼｯｸE" panose="020B0900000000000000" pitchFamily="50" charset="-128"/>
                <a:ea typeface="HGPｺﾞｼｯｸE" panose="020B0900000000000000" pitchFamily="50" charset="-128"/>
                <a:cs typeface="メイリオ" panose="020B0604030504040204" pitchFamily="50" charset="-128"/>
              </a:rPr>
              <a:t>団体向け食事施設情報</a:t>
            </a:r>
          </a:p>
        </p:txBody>
      </p:sp>
      <p:graphicFrame>
        <p:nvGraphicFramePr>
          <p:cNvPr id="1869" name="表 330">
            <a:extLst>
              <a:ext uri="{FF2B5EF4-FFF2-40B4-BE49-F238E27FC236}">
                <a16:creationId xmlns:a16="http://schemas.microsoft.com/office/drawing/2014/main" id="{72794925-3205-DD3F-9F93-911275A1332F}"/>
              </a:ext>
            </a:extLst>
          </p:cNvPr>
          <p:cNvGraphicFramePr>
            <a:graphicFrameLocks noGrp="1"/>
          </p:cNvGraphicFramePr>
          <p:nvPr>
            <p:extLst>
              <p:ext uri="{D42A27DB-BD31-4B8C-83A1-F6EECF244321}">
                <p14:modId xmlns:p14="http://schemas.microsoft.com/office/powerpoint/2010/main" val="4244800147"/>
              </p:ext>
            </p:extLst>
          </p:nvPr>
        </p:nvGraphicFramePr>
        <p:xfrm>
          <a:off x="182880" y="43550"/>
          <a:ext cx="11873133" cy="6699635"/>
        </p:xfrm>
        <a:graphic>
          <a:graphicData uri="http://schemas.openxmlformats.org/drawingml/2006/table">
            <a:tbl>
              <a:tblPr firstRow="1" bandRow="1">
                <a:tableStyleId>{00A15C55-8517-42AA-B614-E9B94910E393}</a:tableStyleId>
              </a:tblPr>
              <a:tblGrid>
                <a:gridCol w="842173">
                  <a:extLst>
                    <a:ext uri="{9D8B030D-6E8A-4147-A177-3AD203B41FA5}">
                      <a16:colId xmlns:a16="http://schemas.microsoft.com/office/drawing/2014/main" val="20003"/>
                    </a:ext>
                  </a:extLst>
                </a:gridCol>
                <a:gridCol w="1153374">
                  <a:extLst>
                    <a:ext uri="{9D8B030D-6E8A-4147-A177-3AD203B41FA5}">
                      <a16:colId xmlns:a16="http://schemas.microsoft.com/office/drawing/2014/main" val="823169512"/>
                    </a:ext>
                  </a:extLst>
                </a:gridCol>
                <a:gridCol w="2799633">
                  <a:extLst>
                    <a:ext uri="{9D8B030D-6E8A-4147-A177-3AD203B41FA5}">
                      <a16:colId xmlns:a16="http://schemas.microsoft.com/office/drawing/2014/main" val="20004"/>
                    </a:ext>
                  </a:extLst>
                </a:gridCol>
                <a:gridCol w="1914944">
                  <a:extLst>
                    <a:ext uri="{9D8B030D-6E8A-4147-A177-3AD203B41FA5}">
                      <a16:colId xmlns:a16="http://schemas.microsoft.com/office/drawing/2014/main" val="685819500"/>
                    </a:ext>
                  </a:extLst>
                </a:gridCol>
                <a:gridCol w="2078320">
                  <a:extLst>
                    <a:ext uri="{9D8B030D-6E8A-4147-A177-3AD203B41FA5}">
                      <a16:colId xmlns:a16="http://schemas.microsoft.com/office/drawing/2014/main" val="20005"/>
                    </a:ext>
                  </a:extLst>
                </a:gridCol>
                <a:gridCol w="3084689">
                  <a:extLst>
                    <a:ext uri="{9D8B030D-6E8A-4147-A177-3AD203B41FA5}">
                      <a16:colId xmlns:a16="http://schemas.microsoft.com/office/drawing/2014/main" val="2877845936"/>
                    </a:ext>
                  </a:extLst>
                </a:gridCol>
              </a:tblGrid>
              <a:tr h="241770">
                <a:tc>
                  <a:txBody>
                    <a:bodyPr/>
                    <a:lstStyle/>
                    <a:p>
                      <a:pPr algn="ctr"/>
                      <a:r>
                        <a:rPr kumimoji="1" lang="ja-JP" altLang="en-US" sz="1100" dirty="0">
                          <a:latin typeface="BIZ UDPゴシック" panose="020B0400000000000000" pitchFamily="50" charset="-128"/>
                          <a:ea typeface="BIZ UDPゴシック" panose="020B0400000000000000" pitchFamily="50" charset="-128"/>
                        </a:rPr>
                        <a:t>エリア</a:t>
                      </a:r>
                    </a:p>
                  </a:txBody>
                  <a:tcPr marL="46986" marR="46986" marT="23494" marB="23494"/>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店名</a:t>
                      </a:r>
                    </a:p>
                  </a:txBody>
                  <a:tcPr marL="46986" marR="46986" marT="23494" marB="23494"/>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受入可能人数</a:t>
                      </a:r>
                    </a:p>
                  </a:txBody>
                  <a:tcPr marL="46986" marR="46986" marT="23494" marB="23494"/>
                </a:tc>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marL="46986" marR="46986" marT="23494" marB="23494"/>
                </a:tc>
                <a:extLst>
                  <a:ext uri="{0D108BD9-81ED-4DB2-BD59-A6C34878D82A}">
                    <a16:rowId xmlns:a16="http://schemas.microsoft.com/office/drawing/2014/main" val="10000"/>
                  </a:ext>
                </a:extLst>
              </a:tr>
              <a:tr h="344028">
                <a:tc rowSpan="15">
                  <a:txBody>
                    <a:bodyPr/>
                    <a:lstStyle/>
                    <a:p>
                      <a:r>
                        <a:rPr kumimoji="1" lang="ja-JP" altLang="en-US" sz="1400" dirty="0">
                          <a:latin typeface="BIZ UDPゴシック" panose="020B0400000000000000" pitchFamily="50" charset="-128"/>
                          <a:ea typeface="BIZ UDPゴシック" panose="020B0400000000000000" pitchFamily="50" charset="-128"/>
                        </a:rPr>
                        <a:t>片町・</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香林坊</a:t>
                      </a:r>
                    </a:p>
                  </a:txBody>
                  <a:tcPr marL="78296" marR="78296" marT="39148" marB="39148"/>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加賀料理　</a:t>
                      </a:r>
                      <a:r>
                        <a:rPr lang="ja-JP" altLang="en-US" sz="1400" u="none" strike="noStrike" dirty="0">
                          <a:effectLst/>
                          <a:latin typeface="BIZ UDPゴシック" panose="020B0400000000000000" pitchFamily="50" charset="-128"/>
                          <a:ea typeface="BIZ UDPゴシック" panose="020B0400000000000000" pitchFamily="50" charset="-128"/>
                          <a:hlinkClick r:id="rId3"/>
                        </a:rPr>
                        <a:t>魚半</a:t>
                      </a:r>
                      <a:r>
                        <a:rPr lang="en-US" altLang="ja-JP"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ぎょはん）</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076-222-2288</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×2</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（せせらぎ通り）</a:t>
                      </a:r>
                    </a:p>
                  </a:txBody>
                  <a:tcPr marL="46986" marR="46986" marT="23494" marB="23494" anchor="ctr"/>
                </a:tc>
                <a:extLst>
                  <a:ext uri="{0D108BD9-81ED-4DB2-BD59-A6C34878D82A}">
                    <a16:rowId xmlns:a16="http://schemas.microsoft.com/office/drawing/2014/main" val="470231038"/>
                  </a:ext>
                </a:extLst>
              </a:tr>
              <a:tr h="344028">
                <a:tc vMerge="1">
                  <a:txBody>
                    <a:bodyPr/>
                    <a:lstStyle/>
                    <a:p>
                      <a:endParaRPr kumimoji="1" lang="ja-JP" altLang="en-US"/>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4"/>
                        </a:rPr>
                        <a:t>割烹　一十百（かずとも）</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050-5485-1419</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3551084460"/>
                  </a:ext>
                </a:extLst>
              </a:tr>
              <a:tr h="344028">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5"/>
                        </a:rPr>
                        <a:t>日本料理　せい月</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076-233-2044</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18</a:t>
                      </a:r>
                      <a:r>
                        <a:rPr kumimoji="1" lang="ja-JP" altLang="en-US" sz="1200" dirty="0">
                          <a:latin typeface="BIZ UDPゴシック" panose="020B0400000000000000" pitchFamily="50" charset="-128"/>
                          <a:ea typeface="BIZ UDPゴシック" panose="020B0400000000000000" pitchFamily="50" charset="-128"/>
                        </a:rPr>
                        <a:t>名Ｘ</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2964683534"/>
                  </a:ext>
                </a:extLst>
              </a:tr>
              <a:tr h="344028">
                <a:tc vMerge="1">
                  <a:txBody>
                    <a:bodyPr/>
                    <a:lstStyle/>
                    <a:p>
                      <a:endParaRPr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6"/>
                        </a:rPr>
                        <a:t>四季のテーブル</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050-5485-1518</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38</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郷土料理研究家主宰</a:t>
                      </a:r>
                    </a:p>
                  </a:txBody>
                  <a:tcPr marL="46986" marR="46986" marT="23494" marB="23494" anchor="ctr"/>
                </a:tc>
                <a:extLst>
                  <a:ext uri="{0D108BD9-81ED-4DB2-BD59-A6C34878D82A}">
                    <a16:rowId xmlns:a16="http://schemas.microsoft.com/office/drawing/2014/main" val="1311482240"/>
                  </a:ext>
                </a:extLst>
              </a:tr>
              <a:tr h="455476">
                <a:tc vMerge="1">
                  <a:txBody>
                    <a:bodyPr/>
                    <a:lstStyle/>
                    <a:p>
                      <a:endParaRPr kumimoji="1" lang="ja-JP" altLang="en-US"/>
                    </a:p>
                  </a:txBody>
                  <a:tcPr/>
                </a:tc>
                <a:tc>
                  <a:txBody>
                    <a:bodyPr/>
                    <a:lstStyle/>
                    <a:p>
                      <a:pPr marL="0" marR="0" lvl="0" indent="0" algn="ctr" defTabSz="450502" rtl="0" eaLnBrk="1" fontAlgn="ctr"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zh-TW"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7"/>
                        </a:rPr>
                        <a:t>長八　片町店</a:t>
                      </a:r>
                      <a:r>
                        <a:rPr lang="en-US" altLang="ja-JP"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夜のみ</a:t>
                      </a:r>
                      <a:r>
                        <a:rPr lang="en-US" altLang="ja-JP" sz="1400" u="none" strike="noStrike" dirty="0">
                          <a:effectLst/>
                          <a:latin typeface="BIZ UDPゴシック" panose="020B0400000000000000" pitchFamily="50" charset="-128"/>
                          <a:ea typeface="BIZ UDPゴシック" panose="020B0400000000000000" pitchFamily="50" charset="-128"/>
                        </a:rPr>
                        <a:t>)</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076-263-9898</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料理のみ　</a:t>
                      </a:r>
                      <a:r>
                        <a:rPr kumimoji="1" lang="en-US" altLang="ja-JP" sz="1200" dirty="0">
                          <a:latin typeface="BIZ UDPゴシック" panose="020B0400000000000000" pitchFamily="50" charset="-128"/>
                          <a:ea typeface="BIZ UDPゴシック" panose="020B0400000000000000" pitchFamily="50" charset="-128"/>
                        </a:rPr>
                        <a:t>3,300</a:t>
                      </a:r>
                      <a:r>
                        <a:rPr kumimoji="1" lang="ja-JP" altLang="en-US" sz="1200" dirty="0">
                          <a:latin typeface="BIZ UDPゴシック" panose="020B0400000000000000" pitchFamily="50" charset="-128"/>
                          <a:ea typeface="BIZ UDPゴシック" panose="020B0400000000000000" pitchFamily="50" charset="-128"/>
                        </a:rPr>
                        <a:t>円～　飲み放題　</a:t>
                      </a:r>
                      <a:r>
                        <a:rPr kumimoji="1" lang="en-US" altLang="ja-JP" sz="1200" dirty="0">
                          <a:latin typeface="BIZ UDPゴシック" panose="020B0400000000000000" pitchFamily="50" charset="-128"/>
                          <a:ea typeface="BIZ UDPゴシック" panose="020B0400000000000000" pitchFamily="50" charset="-128"/>
                        </a:rPr>
                        <a:t>5,000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2132324030"/>
                  </a:ext>
                </a:extLst>
              </a:tr>
              <a:tr h="344028">
                <a:tc vMerge="1">
                  <a:txBody>
                    <a:bodyPr/>
                    <a:lstStyle/>
                    <a:p>
                      <a:endParaRPr kumimoji="1" lang="ja-JP" altLang="en-US"/>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8"/>
                        </a:rPr>
                        <a:t>旬魚季菜　とと桜</a:t>
                      </a:r>
                      <a:r>
                        <a:rPr lang="en-US" altLang="ja-JP" sz="1400" b="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rPr>
                        <a:t>夜のみ）</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076-222-8724</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382437397"/>
                  </a:ext>
                </a:extLst>
              </a:tr>
              <a:tr h="344028">
                <a:tc vMerge="1">
                  <a:txBody>
                    <a:bodyPr/>
                    <a:lstStyle/>
                    <a:p>
                      <a:endParaRPr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9"/>
                        </a:rPr>
                        <a:t>菊よし　さか井</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050-5492-4332</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45</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3039201188"/>
                  </a:ext>
                </a:extLst>
              </a:tr>
              <a:tr h="344028">
                <a:tc vMerge="1">
                  <a:txBody>
                    <a:bodyPr/>
                    <a:lstStyle/>
                    <a:p>
                      <a:endParaRPr kumimoji="1" lang="ja-JP" altLang="en-US" sz="800" dirty="0"/>
                    </a:p>
                  </a:txBody>
                  <a:tcPr/>
                </a:tc>
                <a:tc>
                  <a:txBody>
                    <a:bodyPr/>
                    <a:lstStyle/>
                    <a:p>
                      <a:pPr marL="0" marR="0" lvl="0" indent="0" algn="ctr" defTabSz="450502" rtl="0" eaLnBrk="1" fontAlgn="ctr"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450502" rtl="0" eaLnBrk="1" fontAlgn="ctr" latinLnBrk="0" hangingPunct="1">
                        <a:lnSpc>
                          <a:spcPct val="100000"/>
                        </a:lnSpc>
                        <a:spcBef>
                          <a:spcPts val="0"/>
                        </a:spcBef>
                        <a:spcAft>
                          <a:spcPts val="0"/>
                        </a:spcAft>
                        <a:buClrTx/>
                        <a:buSzTx/>
                        <a:buFontTx/>
                        <a:buNone/>
                        <a:tabLst/>
                        <a:defRPr/>
                      </a:pP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0"/>
                        </a:rPr>
                        <a:t>割烹　たけし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076-234-2121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24</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562331541"/>
                  </a:ext>
                </a:extLst>
              </a:tr>
              <a:tr h="344028">
                <a:tc vMerge="1">
                  <a:txBody>
                    <a:bodyPr/>
                    <a:lstStyle/>
                    <a:p>
                      <a:endParaRPr kumimoji="1" lang="ja-JP" altLang="en-US" sz="800"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寿司</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1"/>
                        </a:rPr>
                        <a:t>玉寿司本店</a:t>
                      </a:r>
                      <a:r>
                        <a:rPr lang="ja-JP" altLang="en-US" sz="1400" u="none" strike="noStrike" dirty="0">
                          <a:effectLst/>
                          <a:latin typeface="BIZ UDPゴシック" panose="020B0400000000000000" pitchFamily="50" charset="-128"/>
                          <a:ea typeface="BIZ UDPゴシック" panose="020B0400000000000000" pitchFamily="50" charset="-128"/>
                        </a:rPr>
                        <a:t>（夜のみ）</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076-221-2644</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3479006876"/>
                  </a:ext>
                </a:extLst>
              </a:tr>
              <a:tr h="344028">
                <a:tc vMerge="1">
                  <a:txBody>
                    <a:bodyPr/>
                    <a:lstStyle/>
                    <a:p>
                      <a:endParaRPr kumimoji="1" lang="ja-JP" altLang="en-US" sz="800"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和牛</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2"/>
                        </a:rPr>
                        <a:t>京澤</a:t>
                      </a:r>
                      <a:r>
                        <a:rPr lang="en-US" altLang="ja-JP" sz="1400" b="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rPr>
                        <a:t>夜のみ）</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050-5489-1128</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1683899701"/>
                  </a:ext>
                </a:extLst>
              </a:tr>
              <a:tr h="344028">
                <a:tc vMerge="1">
                  <a:txBody>
                    <a:bodyPr/>
                    <a:lstStyle/>
                    <a:p>
                      <a:endParaRPr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イタリア料理</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400" u="none" strike="noStrike" dirty="0">
                          <a:effectLst/>
                          <a:latin typeface="BIZ UDPゴシック" panose="020B0400000000000000" pitchFamily="50" charset="-128"/>
                          <a:ea typeface="BIZ UDPゴシック" panose="020B0400000000000000" pitchFamily="50" charset="-128"/>
                          <a:hlinkClick r:id="rId13"/>
                        </a:rPr>
                        <a:t>LA BETTOLA da </a:t>
                      </a:r>
                      <a:r>
                        <a:rPr lang="en-US" altLang="ja-JP" sz="1400" u="none" strike="noStrike" dirty="0" err="1">
                          <a:effectLst/>
                          <a:latin typeface="BIZ UDPゴシック" panose="020B0400000000000000" pitchFamily="50" charset="-128"/>
                          <a:ea typeface="BIZ UDPゴシック" panose="020B0400000000000000" pitchFamily="50" charset="-128"/>
                          <a:hlinkClick r:id="rId13"/>
                        </a:rPr>
                        <a:t>Ochiai</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076-222-0141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	</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（せせらぎ通り）</a:t>
                      </a:r>
                    </a:p>
                  </a:txBody>
                  <a:tcPr marL="46986" marR="46986" marT="23494" marB="23494" anchor="ctr"/>
                </a:tc>
                <a:extLst>
                  <a:ext uri="{0D108BD9-81ED-4DB2-BD59-A6C34878D82A}">
                    <a16:rowId xmlns:a16="http://schemas.microsoft.com/office/drawing/2014/main" val="4143444957"/>
                  </a:ext>
                </a:extLst>
              </a:tr>
              <a:tr h="317773">
                <a:tc vMerge="1">
                  <a:txBody>
                    <a:bodyPr/>
                    <a:lstStyle/>
                    <a:p>
                      <a:endParaRPr kumimoji="1" lang="ja-JP" altLang="en-US" sz="800"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洋食・ワイン</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4"/>
                        </a:rPr>
                        <a:t>葡萄酒</a:t>
                      </a:r>
                      <a:r>
                        <a:rPr lang="en-US" altLang="ja-JP" sz="1400" u="none" strike="noStrike" dirty="0">
                          <a:effectLst/>
                          <a:latin typeface="BIZ UDPゴシック" panose="020B0400000000000000" pitchFamily="50" charset="-128"/>
                          <a:ea typeface="BIZ UDPゴシック" panose="020B0400000000000000" pitchFamily="50" charset="-128"/>
                          <a:hlinkClick r:id="rId14"/>
                        </a:rPr>
                        <a:t>(</a:t>
                      </a:r>
                      <a:r>
                        <a:rPr lang="ja-JP" altLang="en-US" sz="1400" u="none" strike="noStrike" dirty="0">
                          <a:effectLst/>
                          <a:latin typeface="BIZ UDPゴシック" panose="020B0400000000000000" pitchFamily="50" charset="-128"/>
                          <a:ea typeface="BIZ UDPゴシック" panose="020B0400000000000000" pitchFamily="50" charset="-128"/>
                          <a:hlinkClick r:id="rId14"/>
                        </a:rPr>
                        <a:t>ワイン</a:t>
                      </a:r>
                      <a:r>
                        <a:rPr lang="en-US" altLang="ja-JP" sz="1400" u="none" strike="noStrike" dirty="0">
                          <a:effectLst/>
                          <a:latin typeface="BIZ UDPゴシック" panose="020B0400000000000000" pitchFamily="50" charset="-128"/>
                          <a:ea typeface="BIZ UDPゴシック" panose="020B0400000000000000" pitchFamily="50" charset="-128"/>
                          <a:hlinkClick r:id="rId14"/>
                        </a:rPr>
                        <a:t>)</a:t>
                      </a:r>
                      <a:r>
                        <a:rPr lang="ja-JP" altLang="en-US" sz="1400" u="none" strike="noStrike" dirty="0">
                          <a:effectLst/>
                          <a:latin typeface="BIZ UDPゴシック" panose="020B0400000000000000" pitchFamily="50" charset="-128"/>
                          <a:ea typeface="BIZ UDPゴシック" panose="020B0400000000000000" pitchFamily="50" charset="-128"/>
                          <a:hlinkClick r:id="rId14"/>
                        </a:rPr>
                        <a:t>街道</a:t>
                      </a:r>
                      <a:r>
                        <a:rPr lang="en-US" altLang="ja-JP"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夜のみ</a:t>
                      </a:r>
                      <a:r>
                        <a:rPr lang="en-US" altLang="ja-JP" sz="1400" u="none" strike="noStrike" dirty="0">
                          <a:effectLst/>
                          <a:latin typeface="BIZ UDPゴシック" panose="020B0400000000000000" pitchFamily="50" charset="-128"/>
                          <a:ea typeface="BIZ UDPゴシック" panose="020B0400000000000000" pitchFamily="50" charset="-128"/>
                        </a:rPr>
                        <a:t>)</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endParaRPr kumimoji="1" lang="en-US" altLang="ja-JP"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16</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24</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2027352705"/>
                  </a:ext>
                </a:extLst>
              </a:tr>
              <a:tr h="455476">
                <a:tc vMerge="1">
                  <a:txBody>
                    <a:bodyPr/>
                    <a:lstStyle/>
                    <a:p>
                      <a:endParaRPr kumimoji="1" lang="ja-JP" altLang="en-US" sz="800" dirty="0"/>
                    </a:p>
                  </a:txBody>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フランス料理</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5"/>
                        </a:rPr>
                        <a:t>スカイダイニング「ロワ」</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076-233-1311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16</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p>
                    <a:p>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フロア貸切で</a:t>
                      </a:r>
                      <a:r>
                        <a:rPr kumimoji="1" lang="en-US" altLang="ja-JP" sz="1200" dirty="0">
                          <a:latin typeface="BIZ UDPゴシック" panose="020B0400000000000000" pitchFamily="50" charset="-128"/>
                          <a:ea typeface="BIZ UDPゴシック" panose="020B0400000000000000" pitchFamily="50" charset="-128"/>
                        </a:rPr>
                        <a:t>68</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金沢ニューグランドホテル</a:t>
                      </a:r>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階</a:t>
                      </a:r>
                    </a:p>
                  </a:txBody>
                  <a:tcPr marL="46986" marR="46986" marT="23494" marB="23494" anchor="ctr"/>
                </a:tc>
                <a:extLst>
                  <a:ext uri="{0D108BD9-81ED-4DB2-BD59-A6C34878D82A}">
                    <a16:rowId xmlns:a16="http://schemas.microsoft.com/office/drawing/2014/main" val="10014"/>
                  </a:ext>
                </a:extLst>
              </a:tr>
              <a:tr h="344028">
                <a:tc vMerge="1">
                  <a:txBody>
                    <a:bodyPr/>
                    <a:lstStyle/>
                    <a:p>
                      <a:endParaRPr kumimoji="1" lang="ja-JP" altLang="en-US" sz="1200" dirty="0"/>
                    </a:p>
                  </a:txBody>
                  <a:tcPr marL="54874" marR="54874" marT="27438" marB="27438" anchor="ctr">
                    <a:solidFill>
                      <a:srgbClr val="D2DEEF"/>
                    </a:solidFill>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洋食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16"/>
                        </a:rPr>
                        <a:t>マレ・ドール</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076-231-2411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東急ホテル金沢内）</a:t>
                      </a:r>
                    </a:p>
                  </a:txBody>
                  <a:tcPr marL="46986" marR="46986" marT="23494" marB="23494" anchor="ctr"/>
                </a:tc>
                <a:extLst>
                  <a:ext uri="{0D108BD9-81ED-4DB2-BD59-A6C34878D82A}">
                    <a16:rowId xmlns:a16="http://schemas.microsoft.com/office/drawing/2014/main" val="10016"/>
                  </a:ext>
                </a:extLst>
              </a:tr>
              <a:tr h="344028">
                <a:tc vMerge="1">
                  <a:txBody>
                    <a:bodyPr/>
                    <a:lstStyle/>
                    <a:p>
                      <a:endParaRPr kumimoji="1" lang="ja-JP" altLang="en-US" sz="1300" dirty="0">
                        <a:latin typeface="BIZ UDPゴシック" panose="020B0400000000000000" pitchFamily="50" charset="-128"/>
                        <a:ea typeface="BIZ UDPゴシック" panose="020B0400000000000000" pitchFamily="50" charset="-128"/>
                      </a:endParaRPr>
                    </a:p>
                  </a:txBody>
                  <a:tcPr marL="54874" marR="54874" marT="27438" marB="27438" anchor="ctr">
                    <a:solidFill>
                      <a:srgbClr val="D2DEEF"/>
                    </a:solidFill>
                  </a:tcP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洋食</a:t>
                      </a:r>
                      <a:r>
                        <a:rPr lang="en-US" altLang="ja-JP" sz="1200" b="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イタリアン）</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en-US" altLang="ja-JP"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7"/>
                        </a:rPr>
                        <a:t>CARLO CENTRO</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076-256-5646</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最大</a:t>
                      </a:r>
                      <a:r>
                        <a:rPr kumimoji="1" lang="en-US" altLang="ja-JP" sz="1200" dirty="0">
                          <a:latin typeface="BIZ UDPゴシック" panose="020B0400000000000000" pitchFamily="50" charset="-128"/>
                          <a:ea typeface="BIZ UDPゴシック" panose="020B0400000000000000" pitchFamily="50" charset="-128"/>
                        </a:rPr>
                        <a:t>70</a:t>
                      </a:r>
                      <a:r>
                        <a:rPr kumimoji="1" lang="ja-JP" altLang="en-US" sz="1200" dirty="0">
                          <a:latin typeface="BIZ UDPゴシック" panose="020B0400000000000000" pitchFamily="50" charset="-128"/>
                          <a:ea typeface="BIZ UDPゴシック" panose="020B0400000000000000" pitchFamily="50" charset="-128"/>
                        </a:rPr>
                        <a:t>名</a:t>
                      </a:r>
                    </a:p>
                  </a:txBody>
                  <a:tcPr marL="46986" marR="46986" marT="23494" marB="23494" anchor="ct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729360491"/>
                  </a:ext>
                </a:extLst>
              </a:tr>
              <a:tr h="344028">
                <a:tc>
                  <a:txBody>
                    <a:bodyPr/>
                    <a:lstStyle/>
                    <a:p>
                      <a:pPr marL="0" marR="0" lvl="0" indent="0" algn="l" defTabSz="450502"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大野</a:t>
                      </a:r>
                    </a:p>
                  </a:txBody>
                  <a:tcPr marL="46986" marR="46986" marT="23494" marB="23494"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寿司</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8"/>
                        </a:rPr>
                        <a:t>宝生寿し</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076-267-0323</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25</a:t>
                      </a:r>
                      <a:r>
                        <a:rPr kumimoji="1" lang="ja-JP" altLang="en-US" sz="1200" dirty="0">
                          <a:latin typeface="BIZ UDPゴシック" panose="020B0400000000000000" pitchFamily="50" charset="-128"/>
                          <a:ea typeface="BIZ UDPゴシック" panose="020B0400000000000000" pitchFamily="50" charset="-128"/>
                        </a:rPr>
                        <a:t>名ｘ</a:t>
                      </a:r>
                      <a:r>
                        <a:rPr kumimoji="1" lang="en-US" altLang="ja-JP" sz="1200" dirty="0">
                          <a:latin typeface="BIZ UDPゴシック" panose="020B0400000000000000" pitchFamily="50" charset="-128"/>
                          <a:ea typeface="BIZ UDPゴシック" panose="020B0400000000000000" pitchFamily="50" charset="-128"/>
                        </a:rPr>
                        <a:t>2</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2,400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2270045879"/>
                  </a:ext>
                </a:extLst>
              </a:tr>
              <a:tr h="34402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小立野</a:t>
                      </a:r>
                    </a:p>
                  </a:txBody>
                  <a:tcPr marL="46986" marR="46986" marT="23494" marB="23494" anchor="ctr"/>
                </a:tc>
                <a:tc>
                  <a:txBody>
                    <a:bodyPr/>
                    <a:lstStyle/>
                    <a:p>
                      <a:pPr algn="ctr" fontAlgn="ctr"/>
                      <a:r>
                        <a:rPr lang="ja-JP" altLang="en-US" sz="1200" b="0" u="none" strike="noStrike" dirty="0">
                          <a:solidFill>
                            <a:srgbClr val="000000"/>
                          </a:solidFill>
                          <a:effectLst/>
                          <a:latin typeface="BIZ UDPゴシック" panose="020B0400000000000000" pitchFamily="50" charset="-128"/>
                          <a:ea typeface="BIZ UDPゴシック" panose="020B0400000000000000" pitchFamily="50" charset="-128"/>
                        </a:rPr>
                        <a:t>そば</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hlinkClick r:id="rId19"/>
                        </a:rPr>
                        <a:t>小立庵</a:t>
                      </a:r>
                      <a:r>
                        <a:rPr lang="ja-JP" altLang="en-US" sz="1400" b="0" u="none" strike="noStrike" dirty="0">
                          <a:solidFill>
                            <a:srgbClr val="000000"/>
                          </a:solidFill>
                          <a:effectLst/>
                          <a:latin typeface="BIZ UDPゴシック" panose="020B0400000000000000" pitchFamily="50" charset="-128"/>
                          <a:ea typeface="BIZ UDPゴシック" panose="020B0400000000000000" pitchFamily="50" charset="-128"/>
                        </a:rPr>
                        <a:t>（昼のみ</a:t>
                      </a:r>
                      <a:r>
                        <a:rPr lang="en-US" altLang="ja-JP" sz="1400" b="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050-5488-8706</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28</a:t>
                      </a:r>
                      <a:r>
                        <a:rPr kumimoji="1" lang="ja-JP" altLang="en-US" sz="1200" dirty="0">
                          <a:latin typeface="BIZ UDPゴシック" panose="020B0400000000000000" pitchFamily="50" charset="-128"/>
                          <a:ea typeface="BIZ UDPゴシック" panose="020B0400000000000000" pitchFamily="50" charset="-128"/>
                        </a:rPr>
                        <a:t>名ｘ</a:t>
                      </a: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1,100</a:t>
                      </a:r>
                      <a:r>
                        <a:rPr kumimoji="1" lang="ja-JP" altLang="en-US" sz="1200" dirty="0">
                          <a:latin typeface="BIZ UDPゴシック" panose="020B0400000000000000" pitchFamily="50" charset="-128"/>
                          <a:ea typeface="BIZ UDPゴシック" panose="020B0400000000000000" pitchFamily="50" charset="-128"/>
                        </a:rPr>
                        <a:t>円～</a:t>
                      </a:r>
                    </a:p>
                  </a:txBody>
                  <a:tcPr marL="46986" marR="46986" marT="23494" marB="23494" anchor="ctr"/>
                </a:tc>
                <a:extLst>
                  <a:ext uri="{0D108BD9-81ED-4DB2-BD59-A6C34878D82A}">
                    <a16:rowId xmlns:a16="http://schemas.microsoft.com/office/drawing/2014/main" val="10017"/>
                  </a:ext>
                </a:extLst>
              </a:tr>
              <a:tr h="34402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その他</a:t>
                      </a:r>
                    </a:p>
                  </a:txBody>
                  <a:tcPr marL="46986" marR="46986" marT="23494" marB="23494" anchor="ctr"/>
                </a:tc>
                <a:tc>
                  <a:txBody>
                    <a:bodyPr/>
                    <a:lstStyle/>
                    <a:p>
                      <a:pPr algn="ctr"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寿司・和食</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hlinkClick r:id="rId20"/>
                        </a:rPr>
                        <a:t>魚匠庵</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0120-2-86037</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r>
                        <a:rPr kumimoji="1" lang="en-US" altLang="ja-JP" sz="1200" dirty="0">
                          <a:latin typeface="BIZ UDPゴシック" panose="020B0400000000000000" pitchFamily="50" charset="-128"/>
                          <a:ea typeface="BIZ UDPゴシック" panose="020B0400000000000000" pitchFamily="50" charset="-128"/>
                        </a:rPr>
                        <a:t>X1</a:t>
                      </a: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dirty="0">
                        <a:latin typeface="BIZ UDPゴシック" panose="020B0400000000000000" pitchFamily="50" charset="-128"/>
                        <a:ea typeface="BIZ UDPゴシック" panose="020B0400000000000000" pitchFamily="50" charset="-128"/>
                      </a:endParaRPr>
                    </a:p>
                  </a:txBody>
                  <a:tcPr marL="46986" marR="46986" marT="23494" marB="23494" anchor="ctr"/>
                </a:tc>
                <a:extLst>
                  <a:ext uri="{0D108BD9-81ED-4DB2-BD59-A6C34878D82A}">
                    <a16:rowId xmlns:a16="http://schemas.microsoft.com/office/drawing/2014/main" val="4015829960"/>
                  </a:ext>
                </a:extLst>
              </a:tr>
            </a:tbl>
          </a:graphicData>
        </a:graphic>
      </p:graphicFrame>
      <p:sp>
        <p:nvSpPr>
          <p:cNvPr id="3" name="スライド番号プレースホルダー 3">
            <a:extLst>
              <a:ext uri="{FF2B5EF4-FFF2-40B4-BE49-F238E27FC236}">
                <a16:creationId xmlns:a16="http://schemas.microsoft.com/office/drawing/2014/main" id="{66348317-34A1-07F7-3F61-FCCD8EBFC48E}"/>
              </a:ext>
            </a:extLst>
          </p:cNvPr>
          <p:cNvSpPr txBox="1">
            <a:spLocks/>
          </p:cNvSpPr>
          <p:nvPr/>
        </p:nvSpPr>
        <p:spPr>
          <a:xfrm>
            <a:off x="9843135" y="6560622"/>
            <a:ext cx="2348865" cy="365125"/>
          </a:xfrm>
          <a:prstGeom prst="rect">
            <a:avLst/>
          </a:prstGeom>
        </p:spPr>
        <p:txBody>
          <a:bodyPr vert="horz" lIns="91440" tIns="45720" rIns="91440" bIns="45720" rtlCol="0" anchor="ctr"/>
          <a:lstStyle>
            <a:defPPr>
              <a:defRPr lang="ja-JP"/>
            </a:defPPr>
            <a:lvl1pPr marL="0" algn="r" defTabSz="538764" rtl="0" eaLnBrk="1" latinLnBrk="0" hangingPunct="1">
              <a:defRPr kumimoji="1" sz="1600" kern="1200">
                <a:solidFill>
                  <a:schemeClr val="tx1">
                    <a:tint val="75000"/>
                  </a:schemeClr>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a:lstStyle>
          <a:p>
            <a:r>
              <a:rPr lang="ja-JP" altLang="en-US" dirty="0"/>
              <a:t>参考資料</a:t>
            </a:r>
            <a:fld id="{6A70E845-0D8F-449C-90C5-9A89250B6867}" type="slidenum">
              <a:rPr lang="ja-JP" altLang="en-US"/>
              <a:pPr/>
              <a:t>5</a:t>
            </a:fld>
            <a:endParaRPr lang="ja-JP" altLang="en-US" dirty="0"/>
          </a:p>
        </p:txBody>
      </p:sp>
    </p:spTree>
    <p:extLst>
      <p:ext uri="{BB962C8B-B14F-4D97-AF65-F5344CB8AC3E}">
        <p14:creationId xmlns:p14="http://schemas.microsoft.com/office/powerpoint/2010/main" val="3415348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8" name="グループ化 1157">
            <a:extLst>
              <a:ext uri="{FF2B5EF4-FFF2-40B4-BE49-F238E27FC236}">
                <a16:creationId xmlns:a16="http://schemas.microsoft.com/office/drawing/2014/main" id="{B9061765-5C04-A4F3-3AC9-653D67F31B06}"/>
              </a:ext>
            </a:extLst>
          </p:cNvPr>
          <p:cNvGrpSpPr/>
          <p:nvPr/>
        </p:nvGrpSpPr>
        <p:grpSpPr>
          <a:xfrm>
            <a:off x="121919" y="99865"/>
            <a:ext cx="11915336" cy="624372"/>
            <a:chOff x="-764060" y="93931"/>
            <a:chExt cx="10999913" cy="506567"/>
          </a:xfrm>
        </p:grpSpPr>
        <p:sp>
          <p:nvSpPr>
            <p:cNvPr id="1159" name="正方形/長方形 1158">
              <a:extLst>
                <a:ext uri="{FF2B5EF4-FFF2-40B4-BE49-F238E27FC236}">
                  <a16:creationId xmlns:a16="http://schemas.microsoft.com/office/drawing/2014/main" id="{D11ECEA7-4905-9528-FFFF-3578362527BE}"/>
                </a:ext>
              </a:extLst>
            </p:cNvPr>
            <p:cNvSpPr/>
            <p:nvPr/>
          </p:nvSpPr>
          <p:spPr>
            <a:xfrm>
              <a:off x="-764060" y="93931"/>
              <a:ext cx="10999913" cy="506567"/>
            </a:xfrm>
            <a:prstGeom prst="rect">
              <a:avLst/>
            </a:prstGeom>
            <a:solidFill>
              <a:srgbClr val="8E0000"/>
            </a:solidFill>
            <a:ln>
              <a:solidFill>
                <a:srgbClr val="E21B00"/>
              </a:solidFill>
              <a:prstDash val="sysDash"/>
            </a:ln>
          </p:spPr>
          <p:style>
            <a:lnRef idx="2">
              <a:schemeClr val="dk1">
                <a:shade val="50000"/>
              </a:schemeClr>
            </a:lnRef>
            <a:fillRef idx="1">
              <a:schemeClr val="dk1"/>
            </a:fillRef>
            <a:effectRef idx="0">
              <a:schemeClr val="dk1"/>
            </a:effectRef>
            <a:fontRef idx="minor">
              <a:schemeClr val="lt1"/>
            </a:fontRef>
          </p:style>
          <p:txBody>
            <a:bodyPr vertOverflow="overflow" horzOverflow="overflow" rtlCol="0" anchor="ctr"/>
            <a:lstStyle/>
            <a:p>
              <a:r>
                <a:rPr lang="ja-JP" altLang="en-US" sz="909" b="1" dirty="0">
                  <a:solidFill>
                    <a:schemeClr val="accent4">
                      <a:lumMod val="40000"/>
                      <a:lumOff val="60000"/>
                    </a:schemeClr>
                  </a:solidFill>
                  <a:latin typeface="ＭＳ Ｐ明朝" panose="02020600040205080304" pitchFamily="18" charset="-128"/>
                  <a:ea typeface="ＭＳ Ｐ明朝" panose="02020600040205080304" pitchFamily="18" charset="-128"/>
                </a:rPr>
                <a:t>　　　</a:t>
              </a:r>
              <a:r>
                <a:rPr lang="en-US" altLang="ja-JP" sz="909" b="1" dirty="0">
                  <a:solidFill>
                    <a:schemeClr val="accent4">
                      <a:lumMod val="40000"/>
                      <a:lumOff val="60000"/>
                    </a:schemeClr>
                  </a:solidFill>
                  <a:latin typeface="BIZ UDPゴシック" panose="020B0400000000000000" pitchFamily="50" charset="-128"/>
                  <a:ea typeface="BIZ UDPゴシック" panose="020B0400000000000000" pitchFamily="50" charset="-128"/>
                </a:rPr>
                <a:t>  </a:t>
              </a:r>
              <a:r>
                <a:rPr lang="ja-JP" altLang="en-US" sz="909" b="1" dirty="0">
                  <a:solidFill>
                    <a:schemeClr val="accent4">
                      <a:lumMod val="40000"/>
                      <a:lumOff val="60000"/>
                    </a:schemeClr>
                  </a:solidFill>
                  <a:latin typeface="BIZ UDPゴシック" panose="020B0400000000000000" pitchFamily="50" charset="-128"/>
                  <a:ea typeface="BIZ UDPゴシック" panose="020B0400000000000000" pitchFamily="50" charset="-128"/>
                </a:rPr>
                <a:t>　　　</a:t>
              </a:r>
              <a:r>
                <a:rPr lang="ja-JP" altLang="en-US" sz="2055" b="1" dirty="0">
                  <a:solidFill>
                    <a:schemeClr val="accent4">
                      <a:lumMod val="40000"/>
                      <a:lumOff val="60000"/>
                    </a:schemeClr>
                  </a:solidFill>
                  <a:latin typeface="BIZ UDPゴシック" panose="020B0400000000000000" pitchFamily="50" charset="-128"/>
                  <a:ea typeface="BIZ UDPゴシック" panose="020B0400000000000000" pitchFamily="50" charset="-128"/>
                </a:rPr>
                <a:t>金沢市　雨の日でも大人数でお弁当が食べられる貸会場</a:t>
              </a:r>
            </a:p>
          </p:txBody>
        </p:sp>
        <p:grpSp>
          <p:nvGrpSpPr>
            <p:cNvPr id="1160" name="グループ化 23">
              <a:extLst>
                <a:ext uri="{FF2B5EF4-FFF2-40B4-BE49-F238E27FC236}">
                  <a16:creationId xmlns:a16="http://schemas.microsoft.com/office/drawing/2014/main" id="{76E7B75B-41C7-7CE5-DE96-BD833A16D1B7}"/>
                </a:ext>
              </a:extLst>
            </p:cNvPr>
            <p:cNvGrpSpPr/>
            <p:nvPr/>
          </p:nvGrpSpPr>
          <p:grpSpPr>
            <a:xfrm>
              <a:off x="-539668" y="190482"/>
              <a:ext cx="339311" cy="330164"/>
              <a:chOff x="-2591649" y="6645185"/>
              <a:chExt cx="326562" cy="303394"/>
            </a:xfrm>
          </p:grpSpPr>
          <p:grpSp>
            <p:nvGrpSpPr>
              <p:cNvPr id="1161" name="グループ化 24">
                <a:extLst>
                  <a:ext uri="{FF2B5EF4-FFF2-40B4-BE49-F238E27FC236}">
                    <a16:creationId xmlns:a16="http://schemas.microsoft.com/office/drawing/2014/main" id="{2EC1DE84-353B-532A-E023-8EA776AEF9B1}"/>
                  </a:ext>
                </a:extLst>
              </p:cNvPr>
              <p:cNvGrpSpPr/>
              <p:nvPr/>
            </p:nvGrpSpPr>
            <p:grpSpPr>
              <a:xfrm>
                <a:off x="-2591649" y="6645185"/>
                <a:ext cx="326562" cy="249428"/>
                <a:chOff x="-4130164" y="3529523"/>
                <a:chExt cx="326562" cy="249428"/>
              </a:xfrm>
            </p:grpSpPr>
            <p:sp>
              <p:nvSpPr>
                <p:cNvPr id="1163" name="ひし形 26">
                  <a:extLst>
                    <a:ext uri="{FF2B5EF4-FFF2-40B4-BE49-F238E27FC236}">
                      <a16:creationId xmlns:a16="http://schemas.microsoft.com/office/drawing/2014/main" id="{30FCF48B-1610-C0D8-0815-E0B232698638}"/>
                    </a:ext>
                  </a:extLst>
                </p:cNvPr>
                <p:cNvSpPr/>
                <p:nvPr/>
              </p:nvSpPr>
              <p:spPr>
                <a:xfrm>
                  <a:off x="-4059250" y="3529523"/>
                  <a:ext cx="141826" cy="141826"/>
                </a:xfrm>
                <a:prstGeom prst="diamond">
                  <a:avLst/>
                </a:prstGeom>
                <a:solidFill>
                  <a:schemeClr val="bg1"/>
                </a:solidFill>
                <a:ln>
                  <a:solidFill>
                    <a:srgbClr val="E21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sp>
              <p:nvSpPr>
                <p:cNvPr id="1164" name="ひし形 27">
                  <a:extLst>
                    <a:ext uri="{FF2B5EF4-FFF2-40B4-BE49-F238E27FC236}">
                      <a16:creationId xmlns:a16="http://schemas.microsoft.com/office/drawing/2014/main" id="{1B35AB66-038C-201E-34DD-473552B3FB71}"/>
                    </a:ext>
                  </a:extLst>
                </p:cNvPr>
                <p:cNvSpPr/>
                <p:nvPr/>
              </p:nvSpPr>
              <p:spPr>
                <a:xfrm>
                  <a:off x="-3945428" y="3618245"/>
                  <a:ext cx="141826" cy="141826"/>
                </a:xfrm>
                <a:prstGeom prst="diamond">
                  <a:avLst/>
                </a:prstGeom>
                <a:solidFill>
                  <a:srgbClr val="FF5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sp>
              <p:nvSpPr>
                <p:cNvPr id="1165" name="ひし形 28">
                  <a:extLst>
                    <a:ext uri="{FF2B5EF4-FFF2-40B4-BE49-F238E27FC236}">
                      <a16:creationId xmlns:a16="http://schemas.microsoft.com/office/drawing/2014/main" id="{E448C386-0010-6607-0173-5017AE9007E6}"/>
                    </a:ext>
                  </a:extLst>
                </p:cNvPr>
                <p:cNvSpPr/>
                <p:nvPr/>
              </p:nvSpPr>
              <p:spPr>
                <a:xfrm>
                  <a:off x="-4130164" y="3637125"/>
                  <a:ext cx="141826" cy="141826"/>
                </a:xfrm>
                <a:prstGeom prst="diamond">
                  <a:avLst/>
                </a:prstGeom>
                <a:solidFill>
                  <a:srgbClr val="DAC1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a:solidFill>
                      <a:prstClr val="white"/>
                    </a:solidFill>
                    <a:latin typeface="Calibri" panose="020F0502020204030204"/>
                    <a:ea typeface="ＭＳ Ｐゴシック" panose="020B0600070205080204" pitchFamily="50" charset="-128"/>
                  </a:endParaRPr>
                </a:p>
              </p:txBody>
            </p:sp>
          </p:grpSp>
          <p:sp>
            <p:nvSpPr>
              <p:cNvPr id="1162" name="ひし形 25">
                <a:extLst>
                  <a:ext uri="{FF2B5EF4-FFF2-40B4-BE49-F238E27FC236}">
                    <a16:creationId xmlns:a16="http://schemas.microsoft.com/office/drawing/2014/main" id="{29E66907-74F1-22C0-13BE-112C926B1FBD}"/>
                  </a:ext>
                </a:extLst>
              </p:cNvPr>
              <p:cNvSpPr/>
              <p:nvPr/>
            </p:nvSpPr>
            <p:spPr>
              <a:xfrm>
                <a:off x="-2509030" y="6806753"/>
                <a:ext cx="141826" cy="141826"/>
              </a:xfrm>
              <a:prstGeom prst="diamond">
                <a:avLst/>
              </a:prstGeom>
              <a:solidFill>
                <a:schemeClr val="bg1"/>
              </a:solidFill>
              <a:ln>
                <a:solidFill>
                  <a:srgbClr val="E21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03057">
                  <a:defRPr/>
                </a:pPr>
                <a:endParaRPr lang="ja-JP" altLang="en-US" sz="597" dirty="0">
                  <a:solidFill>
                    <a:prstClr val="white"/>
                  </a:solidFill>
                  <a:latin typeface="Calibri" panose="020F0502020204030204"/>
                  <a:ea typeface="ＭＳ Ｐゴシック" panose="020B0600070205080204" pitchFamily="50" charset="-128"/>
                </a:endParaRPr>
              </a:p>
            </p:txBody>
          </p:sp>
        </p:grpSp>
      </p:grpSp>
      <p:sp>
        <p:nvSpPr>
          <p:cNvPr id="24" name="コンテンツ プレースホルダー 14"/>
          <p:cNvSpPr txBox="1"/>
          <p:nvPr/>
        </p:nvSpPr>
        <p:spPr>
          <a:xfrm>
            <a:off x="2835051" y="2821107"/>
            <a:ext cx="2780795" cy="288275"/>
          </a:xfrm>
          <a:prstGeom prst="rect">
            <a:avLst/>
          </a:prstGeom>
        </p:spPr>
        <p:txBody>
          <a:bodyPr vert="horz" lIns="51435" tIns="25717" rIns="51435" bIns="25717"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10000"/>
              </a:lnSpc>
              <a:buNone/>
            </a:pPr>
            <a:r>
              <a:rPr lang="ja-JP" altLang="en-US" sz="1119" dirty="0">
                <a:solidFill>
                  <a:schemeClr val="bg1"/>
                </a:solidFill>
                <a:latin typeface="HGPｺﾞｼｯｸE" panose="020B0900000000000000" pitchFamily="50" charset="-128"/>
                <a:ea typeface="HGPｺﾞｼｯｸE" panose="020B0900000000000000" pitchFamily="50" charset="-128"/>
                <a:cs typeface="メイリオ" panose="020B0604030504040204" pitchFamily="50" charset="-128"/>
              </a:rPr>
              <a:t>団体向け食事施設情報</a:t>
            </a:r>
          </a:p>
        </p:txBody>
      </p:sp>
      <p:graphicFrame>
        <p:nvGraphicFramePr>
          <p:cNvPr id="2" name="表 1"/>
          <p:cNvGraphicFramePr>
            <a:graphicFrameLocks noGrp="1"/>
          </p:cNvGraphicFramePr>
          <p:nvPr>
            <p:extLst>
              <p:ext uri="{D42A27DB-BD31-4B8C-83A1-F6EECF244321}">
                <p14:modId xmlns:p14="http://schemas.microsoft.com/office/powerpoint/2010/main" val="638300212"/>
              </p:ext>
            </p:extLst>
          </p:nvPr>
        </p:nvGraphicFramePr>
        <p:xfrm>
          <a:off x="121918" y="766113"/>
          <a:ext cx="11915334" cy="5913060"/>
        </p:xfrm>
        <a:graphic>
          <a:graphicData uri="http://schemas.openxmlformats.org/drawingml/2006/table">
            <a:tbl>
              <a:tblPr>
                <a:tableStyleId>{5C22544A-7EE6-4342-B048-85BDC9FD1C3A}</a:tableStyleId>
              </a:tblPr>
              <a:tblGrid>
                <a:gridCol w="1259190">
                  <a:extLst>
                    <a:ext uri="{9D8B030D-6E8A-4147-A177-3AD203B41FA5}">
                      <a16:colId xmlns:a16="http://schemas.microsoft.com/office/drawing/2014/main" val="941415240"/>
                    </a:ext>
                  </a:extLst>
                </a:gridCol>
                <a:gridCol w="2474959">
                  <a:extLst>
                    <a:ext uri="{9D8B030D-6E8A-4147-A177-3AD203B41FA5}">
                      <a16:colId xmlns:a16="http://schemas.microsoft.com/office/drawing/2014/main" val="2895294155"/>
                    </a:ext>
                  </a:extLst>
                </a:gridCol>
                <a:gridCol w="1317083">
                  <a:extLst>
                    <a:ext uri="{9D8B030D-6E8A-4147-A177-3AD203B41FA5}">
                      <a16:colId xmlns:a16="http://schemas.microsoft.com/office/drawing/2014/main" val="4042334470"/>
                    </a:ext>
                  </a:extLst>
                </a:gridCol>
                <a:gridCol w="895466">
                  <a:extLst>
                    <a:ext uri="{9D8B030D-6E8A-4147-A177-3AD203B41FA5}">
                      <a16:colId xmlns:a16="http://schemas.microsoft.com/office/drawing/2014/main" val="2559222574"/>
                    </a:ext>
                  </a:extLst>
                </a:gridCol>
                <a:gridCol w="1073324">
                  <a:extLst>
                    <a:ext uri="{9D8B030D-6E8A-4147-A177-3AD203B41FA5}">
                      <a16:colId xmlns:a16="http://schemas.microsoft.com/office/drawing/2014/main" val="2539177891"/>
                    </a:ext>
                  </a:extLst>
                </a:gridCol>
                <a:gridCol w="1093576">
                  <a:extLst>
                    <a:ext uri="{9D8B030D-6E8A-4147-A177-3AD203B41FA5}">
                      <a16:colId xmlns:a16="http://schemas.microsoft.com/office/drawing/2014/main" val="1792221108"/>
                    </a:ext>
                  </a:extLst>
                </a:gridCol>
                <a:gridCol w="3801736">
                  <a:extLst>
                    <a:ext uri="{9D8B030D-6E8A-4147-A177-3AD203B41FA5}">
                      <a16:colId xmlns:a16="http://schemas.microsoft.com/office/drawing/2014/main" val="410181580"/>
                    </a:ext>
                  </a:extLst>
                </a:gridCol>
              </a:tblGrid>
              <a:tr h="528115">
                <a:tc>
                  <a:txBody>
                    <a:bodyPr/>
                    <a:lstStyle/>
                    <a:p>
                      <a:pPr algn="ctr" fontAlgn="ctr"/>
                      <a:r>
                        <a:rPr lang="ja-JP" altLang="en-US" sz="1200" b="0" i="0" u="none" strike="noStrike" dirty="0">
                          <a:solidFill>
                            <a:schemeClr val="bg1"/>
                          </a:solidFill>
                          <a:effectLst/>
                          <a:latin typeface="BIZ UDPゴシック" panose="020B0400000000000000" pitchFamily="50" charset="-128"/>
                          <a:ea typeface="BIZ UDPゴシック" panose="020B0400000000000000" pitchFamily="50" charset="-128"/>
                        </a:rPr>
                        <a:t>エリア</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9BD5"/>
                    </a:solidFill>
                  </a:tcPr>
                </a:tc>
                <a:tc>
                  <a:txBody>
                    <a:bodyPr/>
                    <a:lstStyle/>
                    <a:p>
                      <a:pPr algn="ctr" fontAlgn="ctr"/>
                      <a:r>
                        <a:rPr lang="ja-JP" altLang="en-US" sz="1200" u="none" strike="noStrike" dirty="0">
                          <a:solidFill>
                            <a:schemeClr val="bg1"/>
                          </a:solidFill>
                          <a:effectLst/>
                          <a:latin typeface="BIZ UDPゴシック" panose="020B0400000000000000" pitchFamily="50" charset="-128"/>
                          <a:ea typeface="BIZ UDPゴシック" panose="020B0400000000000000" pitchFamily="50" charset="-128"/>
                        </a:rPr>
                        <a:t>施設名</a:t>
                      </a:r>
                      <a:endParaRPr lang="ja-JP" altLang="en-US" sz="12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9BD5"/>
                    </a:solidFill>
                  </a:tcPr>
                </a:tc>
                <a:tc>
                  <a:txBody>
                    <a:bodyPr/>
                    <a:lstStyle/>
                    <a:p>
                      <a:pPr algn="ctr" fontAlgn="ctr"/>
                      <a:r>
                        <a:rPr lang="ja-JP" altLang="en-US" sz="1200" u="none" strike="noStrike" dirty="0">
                          <a:solidFill>
                            <a:schemeClr val="bg1"/>
                          </a:solidFill>
                          <a:effectLst/>
                          <a:latin typeface="BIZ UDPゴシック" panose="020B0400000000000000" pitchFamily="50" charset="-128"/>
                          <a:ea typeface="BIZ UDPゴシック" panose="020B0400000000000000" pitchFamily="50" charset="-128"/>
                        </a:rPr>
                        <a:t>会場名</a:t>
                      </a:r>
                      <a:endParaRPr lang="ja-JP" altLang="en-US" sz="12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9BD5"/>
                    </a:solidFill>
                  </a:tcPr>
                </a:tc>
                <a:tc>
                  <a:txBody>
                    <a:bodyPr/>
                    <a:lstStyle/>
                    <a:p>
                      <a:pPr algn="ctr" fontAlgn="ctr"/>
                      <a:r>
                        <a:rPr lang="ja-JP" altLang="en-US" sz="1200" u="none" strike="noStrike" dirty="0">
                          <a:solidFill>
                            <a:schemeClr val="bg1"/>
                          </a:solidFill>
                          <a:effectLst/>
                          <a:latin typeface="BIZ UDPゴシック" panose="020B0400000000000000" pitchFamily="50" charset="-128"/>
                          <a:ea typeface="BIZ UDPゴシック" panose="020B0400000000000000" pitchFamily="50" charset="-128"/>
                        </a:rPr>
                        <a:t>キャパ</a:t>
                      </a:r>
                      <a:endParaRPr lang="en-US" altLang="ja-JP" sz="1200" u="none" strike="noStrike" dirty="0">
                        <a:solidFill>
                          <a:schemeClr val="bg1"/>
                        </a:solidFill>
                        <a:effectLst/>
                        <a:latin typeface="BIZ UDPゴシック" panose="020B0400000000000000" pitchFamily="50" charset="-128"/>
                        <a:ea typeface="BIZ UDPゴシック" panose="020B0400000000000000" pitchFamily="50" charset="-128"/>
                      </a:endParaRPr>
                    </a:p>
                    <a:p>
                      <a:pPr algn="ctr" fontAlgn="ctr"/>
                      <a:r>
                        <a:rPr lang="en-US" altLang="ja-JP" sz="1200" u="none" strike="noStrike" dirty="0">
                          <a:solidFill>
                            <a:schemeClr val="bg1"/>
                          </a:solidFill>
                          <a:effectLst/>
                          <a:latin typeface="BIZ UDPゴシック" panose="020B0400000000000000" pitchFamily="50" charset="-128"/>
                          <a:ea typeface="BIZ UDPゴシック" panose="020B0400000000000000" pitchFamily="50" charset="-128"/>
                        </a:rPr>
                        <a:t>(</a:t>
                      </a:r>
                      <a:r>
                        <a:rPr lang="ja-JP" altLang="en-US" sz="1200" u="none" strike="noStrike" dirty="0">
                          <a:solidFill>
                            <a:schemeClr val="bg1"/>
                          </a:solidFill>
                          <a:effectLst/>
                          <a:latin typeface="BIZ UDPゴシック" panose="020B0400000000000000" pitchFamily="50" charset="-128"/>
                          <a:ea typeface="BIZ UDPゴシック" panose="020B0400000000000000" pitchFamily="50" charset="-128"/>
                        </a:rPr>
                        <a:t>机配置時</a:t>
                      </a:r>
                      <a:r>
                        <a:rPr lang="en-US" altLang="ja-JP" sz="1200" u="none" strike="noStrike" dirty="0">
                          <a:solidFill>
                            <a:schemeClr val="bg1"/>
                          </a:solidFill>
                          <a:effectLst/>
                          <a:latin typeface="BIZ UDPゴシック" panose="020B0400000000000000" pitchFamily="50" charset="-128"/>
                          <a:ea typeface="BIZ UDPゴシック" panose="020B0400000000000000" pitchFamily="50" charset="-128"/>
                        </a:rPr>
                        <a:t>)</a:t>
                      </a:r>
                      <a:endParaRPr lang="ja-JP" altLang="en-US" sz="12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9BD5"/>
                    </a:solidFill>
                  </a:tcPr>
                </a:tc>
                <a:tc>
                  <a:txBody>
                    <a:bodyPr/>
                    <a:lstStyle/>
                    <a:p>
                      <a:pPr algn="ctr" fontAlgn="ctr"/>
                      <a:r>
                        <a:rPr lang="zh-TW" altLang="en-US" sz="1200" u="none" strike="noStrike" dirty="0">
                          <a:solidFill>
                            <a:schemeClr val="bg1"/>
                          </a:solidFill>
                          <a:effectLst/>
                          <a:latin typeface="BIZ UDPゴシック" panose="020B0400000000000000" pitchFamily="50" charset="-128"/>
                          <a:ea typeface="BIZ UDPゴシック" panose="020B0400000000000000" pitchFamily="50" charset="-128"/>
                        </a:rPr>
                        <a:t>午前利用料</a:t>
                      </a:r>
                      <a:endParaRPr lang="en-US" altLang="zh-TW" sz="1200" u="none" strike="noStrike" dirty="0">
                        <a:solidFill>
                          <a:schemeClr val="bg1"/>
                        </a:solidFill>
                        <a:effectLst/>
                        <a:latin typeface="BIZ UDPゴシック" panose="020B0400000000000000" pitchFamily="50" charset="-128"/>
                        <a:ea typeface="BIZ UDPゴシック" panose="020B0400000000000000" pitchFamily="50" charset="-128"/>
                      </a:endParaRPr>
                    </a:p>
                    <a:p>
                      <a:pPr algn="ctr" fontAlgn="ctr"/>
                      <a:r>
                        <a:rPr lang="en-US" altLang="zh-TW" sz="1200" u="none" strike="noStrike" dirty="0">
                          <a:solidFill>
                            <a:schemeClr val="bg1"/>
                          </a:solidFill>
                          <a:effectLst/>
                          <a:latin typeface="BIZ UDPゴシック" panose="020B0400000000000000" pitchFamily="50" charset="-128"/>
                          <a:ea typeface="BIZ UDPゴシック" panose="020B0400000000000000" pitchFamily="50" charset="-128"/>
                        </a:rPr>
                        <a:t>(</a:t>
                      </a:r>
                      <a:r>
                        <a:rPr lang="zh-TW" altLang="en-US" sz="1200" u="none" strike="noStrike" dirty="0">
                          <a:solidFill>
                            <a:schemeClr val="bg1"/>
                          </a:solidFill>
                          <a:effectLst/>
                          <a:latin typeface="BIZ UDPゴシック" panose="020B0400000000000000" pitchFamily="50" charset="-128"/>
                          <a:ea typeface="BIZ UDPゴシック" panose="020B0400000000000000" pitchFamily="50" charset="-128"/>
                        </a:rPr>
                        <a:t>～</a:t>
                      </a:r>
                      <a:r>
                        <a:rPr lang="en-US" altLang="zh-TW" sz="1200" u="none" strike="noStrike" dirty="0">
                          <a:solidFill>
                            <a:schemeClr val="bg1"/>
                          </a:solidFill>
                          <a:effectLst/>
                          <a:latin typeface="BIZ UDPゴシック" panose="020B0400000000000000" pitchFamily="50" charset="-128"/>
                          <a:ea typeface="BIZ UDPゴシック" panose="020B0400000000000000" pitchFamily="50" charset="-128"/>
                        </a:rPr>
                        <a:t>12</a:t>
                      </a:r>
                      <a:r>
                        <a:rPr lang="zh-TW" altLang="en-US" sz="1200" u="none" strike="noStrike" dirty="0">
                          <a:solidFill>
                            <a:schemeClr val="bg1"/>
                          </a:solidFill>
                          <a:effectLst/>
                          <a:latin typeface="BIZ UDPゴシック" panose="020B0400000000000000" pitchFamily="50" charset="-128"/>
                          <a:ea typeface="BIZ UDPゴシック" panose="020B0400000000000000" pitchFamily="50" charset="-128"/>
                        </a:rPr>
                        <a:t>時</a:t>
                      </a:r>
                      <a:r>
                        <a:rPr lang="en-US" altLang="zh-TW" sz="1200" u="none" strike="noStrike" dirty="0">
                          <a:solidFill>
                            <a:schemeClr val="bg1"/>
                          </a:solidFill>
                          <a:effectLst/>
                          <a:latin typeface="BIZ UDPゴシック" panose="020B0400000000000000" pitchFamily="50" charset="-128"/>
                          <a:ea typeface="BIZ UDPゴシック" panose="020B0400000000000000" pitchFamily="50" charset="-128"/>
                        </a:rPr>
                        <a:t>)</a:t>
                      </a:r>
                      <a:endParaRPr lang="en-US" altLang="zh-TW" sz="12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9BD5"/>
                    </a:solidFill>
                  </a:tcPr>
                </a:tc>
                <a:tc>
                  <a:txBody>
                    <a:bodyPr/>
                    <a:lstStyle/>
                    <a:p>
                      <a:pPr algn="ctr" fontAlgn="ctr"/>
                      <a:r>
                        <a:rPr lang="zh-TW" altLang="en-US" sz="1200" u="none" strike="noStrike" dirty="0">
                          <a:solidFill>
                            <a:schemeClr val="bg1"/>
                          </a:solidFill>
                          <a:effectLst/>
                          <a:latin typeface="BIZ UDPゴシック" panose="020B0400000000000000" pitchFamily="50" charset="-128"/>
                          <a:ea typeface="BIZ UDPゴシック" panose="020B0400000000000000" pitchFamily="50" charset="-128"/>
                        </a:rPr>
                        <a:t>午後利用料</a:t>
                      </a:r>
                      <a:endParaRPr lang="en-US" altLang="zh-TW" sz="1200" u="none" strike="noStrike" dirty="0">
                        <a:solidFill>
                          <a:schemeClr val="bg1"/>
                        </a:solidFill>
                        <a:effectLst/>
                        <a:latin typeface="BIZ UDPゴシック" panose="020B0400000000000000" pitchFamily="50" charset="-128"/>
                        <a:ea typeface="BIZ UDPゴシック" panose="020B0400000000000000" pitchFamily="50" charset="-128"/>
                      </a:endParaRPr>
                    </a:p>
                    <a:p>
                      <a:pPr algn="ctr" fontAlgn="ctr"/>
                      <a:r>
                        <a:rPr lang="en-US" altLang="zh-TW" sz="1200" u="none" strike="noStrike" dirty="0">
                          <a:solidFill>
                            <a:schemeClr val="bg1"/>
                          </a:solidFill>
                          <a:effectLst/>
                          <a:latin typeface="BIZ UDPゴシック" panose="020B0400000000000000" pitchFamily="50" charset="-128"/>
                          <a:ea typeface="BIZ UDPゴシック" panose="020B0400000000000000" pitchFamily="50" charset="-128"/>
                        </a:rPr>
                        <a:t>(13</a:t>
                      </a:r>
                      <a:r>
                        <a:rPr lang="zh-TW" altLang="en-US" sz="1200" u="none" strike="noStrike" dirty="0">
                          <a:solidFill>
                            <a:schemeClr val="bg1"/>
                          </a:solidFill>
                          <a:effectLst/>
                          <a:latin typeface="BIZ UDPゴシック" panose="020B0400000000000000" pitchFamily="50" charset="-128"/>
                          <a:ea typeface="BIZ UDPゴシック" panose="020B0400000000000000" pitchFamily="50" charset="-128"/>
                        </a:rPr>
                        <a:t>時～</a:t>
                      </a:r>
                      <a:r>
                        <a:rPr lang="en-US" altLang="zh-TW" sz="1200" u="none" strike="noStrike" dirty="0">
                          <a:solidFill>
                            <a:schemeClr val="bg1"/>
                          </a:solidFill>
                          <a:effectLst/>
                          <a:latin typeface="BIZ UDPゴシック" panose="020B0400000000000000" pitchFamily="50" charset="-128"/>
                          <a:ea typeface="BIZ UDPゴシック" panose="020B0400000000000000" pitchFamily="50" charset="-128"/>
                        </a:rPr>
                        <a:t>)</a:t>
                      </a:r>
                      <a:endParaRPr lang="en-US" altLang="zh-TW" sz="12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9BD5"/>
                    </a:solidFill>
                  </a:tcPr>
                </a:tc>
                <a:tc>
                  <a:txBody>
                    <a:bodyPr/>
                    <a:lstStyle/>
                    <a:p>
                      <a:pPr algn="ctr" fontAlgn="ctr"/>
                      <a:r>
                        <a:rPr lang="ja-JP" altLang="en-US" sz="1200" u="none" strike="noStrike" dirty="0">
                          <a:solidFill>
                            <a:schemeClr val="bg1"/>
                          </a:solidFill>
                          <a:effectLst/>
                          <a:latin typeface="BIZ UDPゴシック" panose="020B0400000000000000" pitchFamily="50" charset="-128"/>
                          <a:ea typeface="BIZ UDPゴシック" panose="020B0400000000000000" pitchFamily="50" charset="-128"/>
                        </a:rPr>
                        <a:t>備考</a:t>
                      </a:r>
                      <a:endParaRPr lang="ja-JP" altLang="en-US" sz="12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9BD5"/>
                    </a:solidFill>
                  </a:tcPr>
                </a:tc>
                <a:extLst>
                  <a:ext uri="{0D108BD9-81ED-4DB2-BD59-A6C34878D82A}">
                    <a16:rowId xmlns:a16="http://schemas.microsoft.com/office/drawing/2014/main" val="2010933421"/>
                  </a:ext>
                </a:extLst>
              </a:tr>
              <a:tr h="691435">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片町・香林坊</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EEF"/>
                    </a:solidFill>
                  </a:tcP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3"/>
                        </a:rPr>
                        <a:t>金沢学生のまち市民交流館</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交流ホール</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100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2,090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4,190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200" u="sng"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修学旅行など学生による利用であれば、利用料全額減免</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14746703"/>
                  </a:ext>
                </a:extLst>
              </a:tr>
              <a:tr h="338941">
                <a:tc rowSpan="3">
                  <a:txBody>
                    <a:bodyPr/>
                    <a:lstStyle/>
                    <a:p>
                      <a:pPr algn="l"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粟崎</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郊外</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EEF"/>
                    </a:solidFill>
                  </a:tcPr>
                </a:tc>
                <a:tc rowSpan="3">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4"/>
                        </a:rPr>
                        <a:t>金沢市ものづくり会館</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第</a:t>
                      </a:r>
                      <a:r>
                        <a:rPr lang="en-US" altLang="ja-JP" sz="1200" u="none" strike="noStrike" dirty="0">
                          <a:effectLst/>
                          <a:latin typeface="BIZ UDPゴシック" panose="020B0400000000000000" pitchFamily="50" charset="-128"/>
                          <a:ea typeface="BIZ UDPゴシック" panose="020B0400000000000000" pitchFamily="50" charset="-128"/>
                        </a:rPr>
                        <a:t>1</a:t>
                      </a:r>
                      <a:r>
                        <a:rPr lang="ja-JP" altLang="en-US" sz="1200" u="none" strike="noStrike" dirty="0">
                          <a:effectLst/>
                          <a:latin typeface="BIZ UDPゴシック" panose="020B0400000000000000" pitchFamily="50" charset="-128"/>
                          <a:ea typeface="BIZ UDPゴシック" panose="020B0400000000000000" pitchFamily="50" charset="-128"/>
                        </a:rPr>
                        <a:t>研修室</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48</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2,480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3,310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algn="l" fontAlgn="ct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第</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3</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研修室の仕切りを外すことで</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144</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名まで収容可。</a:t>
                      </a:r>
                      <a:b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b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12</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13</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時も利用したい場合は午前午後の２コマを予約する必要有。</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25183872"/>
                  </a:ext>
                </a:extLst>
              </a:tr>
              <a:tr h="338941">
                <a:tc vMerge="1">
                  <a:txBody>
                    <a:bodyPr/>
                    <a:lstStyle/>
                    <a:p>
                      <a:endParaRPr kumimoji="1" lang="ja-JP" altLang="en-US" dirty="0"/>
                    </a:p>
                  </a:txBody>
                  <a:tcPr/>
                </a:tc>
                <a:tc vMerge="1">
                  <a:txBody>
                    <a:bodyPr/>
                    <a:lstStyle/>
                    <a:p>
                      <a:endParaRPr kumimoji="1" lang="ja-JP" altLang="en-US"/>
                    </a:p>
                  </a:txBody>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第</a:t>
                      </a:r>
                      <a:r>
                        <a:rPr lang="en-US" altLang="ja-JP" sz="1200" u="none" strike="noStrike" dirty="0">
                          <a:effectLst/>
                          <a:latin typeface="BIZ UDPゴシック" panose="020B0400000000000000" pitchFamily="50" charset="-128"/>
                          <a:ea typeface="BIZ UDPゴシック" panose="020B0400000000000000" pitchFamily="50" charset="-128"/>
                        </a:rPr>
                        <a:t>2</a:t>
                      </a:r>
                      <a:r>
                        <a:rPr lang="ja-JP" altLang="en-US" sz="1200" u="none" strike="noStrike" dirty="0">
                          <a:effectLst/>
                          <a:latin typeface="BIZ UDPゴシック" panose="020B0400000000000000" pitchFamily="50" charset="-128"/>
                          <a:ea typeface="BIZ UDPゴシック" panose="020B0400000000000000" pitchFamily="50" charset="-128"/>
                        </a:rPr>
                        <a:t>研修室</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48</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2,480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3,310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72390927"/>
                  </a:ext>
                </a:extLst>
              </a:tr>
              <a:tr h="338941">
                <a:tc vMerge="1">
                  <a:txBody>
                    <a:bodyPr/>
                    <a:lstStyle/>
                    <a:p>
                      <a:endParaRPr kumimoji="1" lang="ja-JP" altLang="en-US" dirty="0"/>
                    </a:p>
                  </a:txBody>
                  <a:tcPr/>
                </a:tc>
                <a:tc vMerge="1">
                  <a:txBody>
                    <a:bodyPr/>
                    <a:lstStyle/>
                    <a:p>
                      <a:endParaRPr kumimoji="1" lang="ja-JP" altLang="en-US"/>
                    </a:p>
                  </a:txBody>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第</a:t>
                      </a:r>
                      <a:r>
                        <a:rPr lang="en-US" altLang="ja-JP" sz="1200" u="none" strike="noStrike"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研修室</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48</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2,480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3,310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095253439"/>
                  </a:ext>
                </a:extLst>
              </a:tr>
              <a:tr h="622570">
                <a:tc>
                  <a:txBody>
                    <a:bodyPr/>
                    <a:lstStyle/>
                    <a:p>
                      <a:pPr algn="l" fontAlgn="ctr"/>
                      <a:r>
                        <a:rPr lang="ja-JP" altLang="en-US" sz="1200" b="0" i="0" u="none" strike="noStrike" dirty="0">
                          <a:solidFill>
                            <a:schemeClr val="dk1"/>
                          </a:solidFill>
                          <a:effectLst/>
                          <a:latin typeface="BIZ UDPゴシック" panose="020B0400000000000000" pitchFamily="50" charset="-128"/>
                          <a:ea typeface="BIZ UDPゴシック" panose="020B0400000000000000" pitchFamily="50" charset="-128"/>
                        </a:rPr>
                        <a:t>片町・香林坊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EEF"/>
                    </a:solidFill>
                  </a:tcP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5"/>
                        </a:rPr>
                        <a:t>金沢歌劇座</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２階大集会室</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270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18,700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30,800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机・椅子の設営・撤収要。</a:t>
                      </a:r>
                      <a:b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b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12</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13</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時も利用したい場合は午前午後の２コマを予約する必要有。</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90355265"/>
                  </a:ext>
                </a:extLst>
              </a:tr>
              <a:tr h="581042">
                <a:tc rowSpan="2">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片町・香林坊</a:t>
                      </a:r>
                      <a:endParaRPr lang="en-US" altLang="zh-CN"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EEF"/>
                    </a:solidFill>
                  </a:tcPr>
                </a:tc>
                <a:tc rowSpan="2">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6"/>
                        </a:rPr>
                        <a:t>石川県政記念しいのき迎賓館</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ガーデンルーム</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90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21,360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21,360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l"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12</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13</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時も利用したい場合について、ガーデンルームは</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7,120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円、イベントホールは</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6,493</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円の追加料金発生。</a:t>
                      </a:r>
                      <a:b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b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屋外の芝生や石の広場ビックテントの利用については事前申請により無料で使用可。</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87586722"/>
                  </a:ext>
                </a:extLst>
              </a:tr>
              <a:tr h="581042">
                <a:tc vMerge="1">
                  <a:txBody>
                    <a:bodyPr/>
                    <a:lstStyle/>
                    <a:p>
                      <a:endParaRPr kumimoji="1" lang="ja-JP" altLang="en-US" dirty="0"/>
                    </a:p>
                  </a:txBody>
                  <a:tcPr/>
                </a:tc>
                <a:tc vMerge="1">
                  <a:txBody>
                    <a:bodyPr/>
                    <a:lstStyle/>
                    <a:p>
                      <a:endParaRPr kumimoji="1" lang="ja-JP" altLang="en-US"/>
                    </a:p>
                  </a:txBody>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イベントホール</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40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19,480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19,480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426656807"/>
                  </a:ext>
                </a:extLst>
              </a:tr>
              <a:tr h="404717">
                <a:tc>
                  <a:txBody>
                    <a:bodyPr/>
                    <a:lstStyle/>
                    <a:p>
                      <a:pPr algn="l"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片町・香林坊</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EEF"/>
                    </a:solidFill>
                  </a:tcP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7"/>
                        </a:rPr>
                        <a:t>石川県教育会館</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第１会議室</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10,560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15,400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12</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13</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時も利用したい場合は</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3,300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円の追加料金発生。</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83007002"/>
                  </a:ext>
                </a:extLst>
              </a:tr>
              <a:tr h="359693">
                <a:tc rowSpan="2">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片町・香林坊</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EEF"/>
                    </a:solidFill>
                  </a:tcPr>
                </a:tc>
                <a:tc rowSpan="2">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8"/>
                        </a:rPr>
                        <a:t>石川県文教会館</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altLang="ja-JP" sz="1200" u="none" strike="noStrike" dirty="0">
                          <a:effectLst/>
                          <a:latin typeface="BIZ UDPゴシック" panose="020B0400000000000000" pitchFamily="50" charset="-128"/>
                          <a:ea typeface="BIZ UDPゴシック" panose="020B0400000000000000" pitchFamily="50" charset="-128"/>
                        </a:rPr>
                        <a:t>401</a:t>
                      </a:r>
                      <a:r>
                        <a:rPr lang="ja-JP" altLang="en-US" sz="1200" u="none" strike="noStrike" dirty="0">
                          <a:effectLst/>
                          <a:latin typeface="BIZ UDPゴシック" panose="020B0400000000000000" pitchFamily="50" charset="-128"/>
                          <a:ea typeface="BIZ UDPゴシック" panose="020B0400000000000000" pitchFamily="50" charset="-128"/>
                        </a:rPr>
                        <a:t>会議室</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72</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8,160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11,780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l"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401,402</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会議室の仕切りを外すことで</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120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名まで収容可。</a:t>
                      </a:r>
                      <a:b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b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12</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13</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時も利用したい場合は</a:t>
                      </a: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5,000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円の追加料金発生。</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0348813"/>
                  </a:ext>
                </a:extLst>
              </a:tr>
              <a:tr h="449741">
                <a:tc vMerge="1">
                  <a:txBody>
                    <a:bodyPr/>
                    <a:lstStyle/>
                    <a:p>
                      <a:endParaRPr kumimoji="1" lang="ja-JP" altLang="en-US" dirty="0"/>
                    </a:p>
                  </a:txBody>
                  <a:tcPr/>
                </a:tc>
                <a:tc vMerge="1">
                  <a:txBody>
                    <a:bodyPr/>
                    <a:lstStyle/>
                    <a:p>
                      <a:endParaRPr kumimoji="1" lang="ja-JP" altLang="en-US"/>
                    </a:p>
                  </a:txBody>
                  <a:tcPr/>
                </a:tc>
                <a:tc>
                  <a:txBody>
                    <a:bodyPr/>
                    <a:lstStyle/>
                    <a:p>
                      <a:pPr algn="l" fontAlgn="ctr"/>
                      <a:r>
                        <a:rPr lang="en-US" altLang="ja-JP" sz="1200" u="none" strike="noStrike" dirty="0">
                          <a:effectLst/>
                          <a:latin typeface="BIZ UDPゴシック" panose="020B0400000000000000" pitchFamily="50" charset="-128"/>
                          <a:ea typeface="BIZ UDPゴシック" panose="020B0400000000000000" pitchFamily="50" charset="-128"/>
                        </a:rPr>
                        <a:t>402</a:t>
                      </a:r>
                      <a:r>
                        <a:rPr lang="ja-JP" altLang="en-US" sz="1200" u="none" strike="noStrike" dirty="0">
                          <a:effectLst/>
                          <a:latin typeface="BIZ UDPゴシック" panose="020B0400000000000000" pitchFamily="50" charset="-128"/>
                          <a:ea typeface="BIZ UDPゴシック" panose="020B0400000000000000" pitchFamily="50" charset="-128"/>
                        </a:rPr>
                        <a:t>会議室</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48</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4,070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5,880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419999737"/>
                  </a:ext>
                </a:extLst>
              </a:tr>
              <a:tr h="338941">
                <a:tc rowSpan="2">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寺町周辺</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EEF"/>
                    </a:solidFill>
                  </a:tcPr>
                </a:tc>
                <a:tc rowSpan="2">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hlinkClick r:id="rId9"/>
                        </a:rPr>
                        <a:t>金沢未来のまち創造館</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多目的室</a:t>
                      </a:r>
                      <a:r>
                        <a:rPr lang="en-US" altLang="ja-JP" sz="1200" u="none" strike="noStrike" dirty="0">
                          <a:effectLst/>
                          <a:latin typeface="BIZ UDPゴシック" panose="020B0400000000000000" pitchFamily="50" charset="-128"/>
                          <a:ea typeface="BIZ UDPゴシック" panose="020B0400000000000000" pitchFamily="50" charset="-128"/>
                        </a:rPr>
                        <a:t>1(2</a:t>
                      </a:r>
                      <a:r>
                        <a:rPr lang="en-US" sz="1200" u="none" strike="noStrike" dirty="0">
                          <a:effectLst/>
                          <a:latin typeface="BIZ UDPゴシック" panose="020B0400000000000000" pitchFamily="50" charset="-128"/>
                          <a:ea typeface="BIZ UDPゴシック" panose="020B0400000000000000" pitchFamily="50" charset="-128"/>
                        </a:rPr>
                        <a:t>F)</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50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2,150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2,880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l" fontAlgn="ct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23289647"/>
                  </a:ext>
                </a:extLst>
              </a:tr>
              <a:tr h="338941">
                <a:tc vMerge="1">
                  <a:txBody>
                    <a:bodyPr/>
                    <a:lstStyle/>
                    <a:p>
                      <a:endParaRPr kumimoji="1" lang="ja-JP" altLang="en-US" dirty="0"/>
                    </a:p>
                  </a:txBody>
                  <a:tcPr/>
                </a:tc>
                <a:tc vMerge="1">
                  <a:txBody>
                    <a:bodyPr/>
                    <a:lstStyle/>
                    <a:p>
                      <a:endParaRPr kumimoji="1" lang="ja-JP" altLang="en-US" dirty="0"/>
                    </a:p>
                  </a:txBody>
                  <a:tcP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多目的室</a:t>
                      </a:r>
                      <a:r>
                        <a:rPr lang="en-US" altLang="ja-JP" sz="1200" u="none" strike="noStrike" dirty="0">
                          <a:effectLst/>
                          <a:latin typeface="BIZ UDPゴシック" panose="020B0400000000000000" pitchFamily="50" charset="-128"/>
                          <a:ea typeface="BIZ UDPゴシック" panose="020B0400000000000000" pitchFamily="50" charset="-128"/>
                        </a:rPr>
                        <a:t>2(3</a:t>
                      </a:r>
                      <a:r>
                        <a:rPr lang="en-US" sz="1200" u="none" strike="noStrike" dirty="0">
                          <a:effectLst/>
                          <a:latin typeface="BIZ UDPゴシック" panose="020B0400000000000000" pitchFamily="50" charset="-128"/>
                          <a:ea typeface="BIZ UDPゴシック" panose="020B0400000000000000" pitchFamily="50" charset="-128"/>
                        </a:rPr>
                        <a:t>F)</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50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名</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2,150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2,880</a:t>
                      </a:r>
                      <a:r>
                        <a:rPr lang="ja-JP" altLang="en-US" sz="120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rPr>
                        <a:t>円</a:t>
                      </a:r>
                      <a:endParaRPr lang="ja-JP" altLang="en-US" sz="1200" b="0" i="0" u="none" strike="noStrike" dirty="0">
                        <a:solidFill>
                          <a:schemeClr val="accent1">
                            <a:lumMod val="75000"/>
                          </a:schemeClr>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08683867"/>
                  </a:ext>
                </a:extLst>
              </a:tr>
            </a:tbl>
          </a:graphicData>
        </a:graphic>
      </p:graphicFrame>
      <p:sp>
        <p:nvSpPr>
          <p:cNvPr id="3" name="正方形/長方形 2">
            <a:extLst>
              <a:ext uri="{FF2B5EF4-FFF2-40B4-BE49-F238E27FC236}">
                <a16:creationId xmlns:a16="http://schemas.microsoft.com/office/drawing/2014/main" id="{11CBD825-B0DA-4F40-6A2D-E45DE8C0E526}"/>
              </a:ext>
            </a:extLst>
          </p:cNvPr>
          <p:cNvSpPr/>
          <p:nvPr/>
        </p:nvSpPr>
        <p:spPr>
          <a:xfrm>
            <a:off x="10988673" y="96915"/>
            <a:ext cx="1081408" cy="624372"/>
          </a:xfrm>
          <a:prstGeom prst="rect">
            <a:avLst/>
          </a:prstGeom>
          <a:solidFill>
            <a:srgbClr val="FFC000"/>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ja-JP" altLang="en-US" sz="1600" dirty="0">
                <a:solidFill>
                  <a:schemeClr val="tx1"/>
                </a:solidFill>
                <a:latin typeface="BIZ UDPゴシック" panose="020B0400000000000000" pitchFamily="50" charset="-128"/>
                <a:ea typeface="BIZ UDPゴシック" panose="020B0400000000000000" pitchFamily="50" charset="-128"/>
              </a:rPr>
              <a:t>教育旅行</a:t>
            </a:r>
          </a:p>
        </p:txBody>
      </p:sp>
      <p:sp>
        <p:nvSpPr>
          <p:cNvPr id="5" name="スライド番号プレースホルダー 3">
            <a:extLst>
              <a:ext uri="{FF2B5EF4-FFF2-40B4-BE49-F238E27FC236}">
                <a16:creationId xmlns:a16="http://schemas.microsoft.com/office/drawing/2014/main" id="{EFBDE460-DBE3-345C-8998-2CB178ABC709}"/>
              </a:ext>
            </a:extLst>
          </p:cNvPr>
          <p:cNvSpPr txBox="1">
            <a:spLocks/>
          </p:cNvSpPr>
          <p:nvPr/>
        </p:nvSpPr>
        <p:spPr>
          <a:xfrm>
            <a:off x="9843135" y="6533716"/>
            <a:ext cx="2348865" cy="365125"/>
          </a:xfrm>
          <a:prstGeom prst="rect">
            <a:avLst/>
          </a:prstGeom>
        </p:spPr>
        <p:txBody>
          <a:bodyPr vert="horz" lIns="91440" tIns="45720" rIns="91440" bIns="45720" rtlCol="0" anchor="ctr"/>
          <a:lstStyle>
            <a:defPPr>
              <a:defRPr lang="ja-JP"/>
            </a:defPPr>
            <a:lvl1pPr marL="0" algn="r" defTabSz="538764" rtl="0" eaLnBrk="1" latinLnBrk="0" hangingPunct="1">
              <a:defRPr kumimoji="1" sz="1600" kern="1200">
                <a:solidFill>
                  <a:schemeClr val="tx1">
                    <a:tint val="75000"/>
                  </a:schemeClr>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a:lstStyle>
          <a:p>
            <a:r>
              <a:rPr lang="ja-JP" altLang="en-US" dirty="0"/>
              <a:t>参考資料</a:t>
            </a:r>
            <a:fld id="{6A70E845-0D8F-449C-90C5-9A89250B6867}" type="slidenum">
              <a:rPr lang="ja-JP" altLang="en-US"/>
              <a:pPr/>
              <a:t>6</a:t>
            </a:fld>
            <a:endParaRPr lang="ja-JP" altLang="en-US" dirty="0"/>
          </a:p>
        </p:txBody>
      </p:sp>
    </p:spTree>
    <p:extLst>
      <p:ext uri="{BB962C8B-B14F-4D97-AF65-F5344CB8AC3E}">
        <p14:creationId xmlns:p14="http://schemas.microsoft.com/office/powerpoint/2010/main" val="14467624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1723</Words>
  <Application>Microsoft Office PowerPoint</Application>
  <PresentationFormat>ワイド画面</PresentationFormat>
  <Paragraphs>492</Paragraphs>
  <Slides>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HGPｺﾞｼｯｸE</vt:lpstr>
      <vt:lpstr>ＭＳ Ｐ明朝</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kndp</dc:creator>
  <cp:lastModifiedBy>user</cp:lastModifiedBy>
  <cp:revision>40</cp:revision>
  <dcterms:created xsi:type="dcterms:W3CDTF">2023-12-28T00:36:24Z</dcterms:created>
  <dcterms:modified xsi:type="dcterms:W3CDTF">2024-07-25T03:24:17Z</dcterms:modified>
</cp:coreProperties>
</file>